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8" r:id="rId2"/>
    <p:sldId id="292" r:id="rId3"/>
    <p:sldId id="291" r:id="rId4"/>
    <p:sldId id="294" r:id="rId5"/>
    <p:sldId id="295" r:id="rId6"/>
    <p:sldId id="322" r:id="rId7"/>
    <p:sldId id="331" r:id="rId8"/>
    <p:sldId id="265" r:id="rId9"/>
    <p:sldId id="275" r:id="rId10"/>
    <p:sldId id="267" r:id="rId11"/>
    <p:sldId id="257" r:id="rId12"/>
    <p:sldId id="288" r:id="rId13"/>
    <p:sldId id="277" r:id="rId14"/>
    <p:sldId id="296" r:id="rId15"/>
    <p:sldId id="297" r:id="rId16"/>
    <p:sldId id="268" r:id="rId17"/>
    <p:sldId id="269" r:id="rId18"/>
    <p:sldId id="281" r:id="rId19"/>
    <p:sldId id="332" r:id="rId20"/>
    <p:sldId id="276" r:id="rId21"/>
    <p:sldId id="278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33" r:id="rId32"/>
    <p:sldId id="308" r:id="rId33"/>
    <p:sldId id="307" r:id="rId34"/>
    <p:sldId id="309" r:id="rId35"/>
    <p:sldId id="271" r:id="rId36"/>
    <p:sldId id="261" r:id="rId37"/>
    <p:sldId id="273" r:id="rId38"/>
    <p:sldId id="335" r:id="rId39"/>
    <p:sldId id="337" r:id="rId40"/>
    <p:sldId id="336" r:id="rId41"/>
    <p:sldId id="338" r:id="rId42"/>
    <p:sldId id="334" r:id="rId43"/>
    <p:sldId id="339" r:id="rId44"/>
    <p:sldId id="289" r:id="rId45"/>
    <p:sldId id="312" r:id="rId46"/>
    <p:sldId id="313" r:id="rId47"/>
    <p:sldId id="262" r:id="rId48"/>
    <p:sldId id="311" r:id="rId49"/>
    <p:sldId id="315" r:id="rId50"/>
    <p:sldId id="314" r:id="rId51"/>
    <p:sldId id="270" r:id="rId52"/>
    <p:sldId id="310" r:id="rId53"/>
    <p:sldId id="260" r:id="rId54"/>
    <p:sldId id="316" r:id="rId55"/>
    <p:sldId id="280" r:id="rId56"/>
    <p:sldId id="317" r:id="rId57"/>
    <p:sldId id="259" r:id="rId58"/>
    <p:sldId id="318" r:id="rId59"/>
    <p:sldId id="319" r:id="rId60"/>
    <p:sldId id="320" r:id="rId61"/>
    <p:sldId id="321" r:id="rId62"/>
    <p:sldId id="323" r:id="rId63"/>
    <p:sldId id="341" r:id="rId64"/>
    <p:sldId id="324" r:id="rId65"/>
    <p:sldId id="287" r:id="rId66"/>
    <p:sldId id="286" r:id="rId67"/>
    <p:sldId id="326" r:id="rId68"/>
    <p:sldId id="327" r:id="rId69"/>
    <p:sldId id="328" r:id="rId70"/>
    <p:sldId id="282" r:id="rId71"/>
    <p:sldId id="325" r:id="rId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D757C"/>
    <a:srgbClr val="EDB5B9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9" d="100"/>
          <a:sy n="59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CC046-B79E-4755-B310-50FADEAF740C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27EB-F14E-4C9E-82E4-81CC933F6C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9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8740-D2B8-4F22-8259-468433DE5F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59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00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7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35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5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2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1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6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197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8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231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748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977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30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30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30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95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95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95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9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9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4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214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41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120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4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24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44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74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980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036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68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24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980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117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1171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86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864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86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245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71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8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360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871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67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08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284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360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28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2410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2410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933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2723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5290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910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34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4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6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27EB-F14E-4C9E-82E4-81CC933F6C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0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DEC3938-D2BB-4FE4-9298-4235E602AC17}" type="datetime1">
              <a:rPr lang="fr-FR" smtClean="0"/>
              <a:t>21/11/2018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4AE5-1EAF-44F5-9284-0023A6A58001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4BE2-6956-464E-9A7F-0EC6D2CC51DA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B0F1-2A54-4ABD-A651-AF8F90A70B44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410D2EA-3054-4034-A70B-BCAC94262C94}" type="datetime1">
              <a:rPr lang="fr-FR" smtClean="0"/>
              <a:t>21/11/2018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29D5-26CE-4C56-A1EA-6FF8ACACD1AB}" type="datetime1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0F2-15B7-4DA8-949E-F28BDB8E9EA9}" type="datetime1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DB6-F080-4CE7-A2C3-4B00E9EE0037}" type="datetime1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F24-6905-436C-BA03-90864706DC0D}" type="datetime1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AC86B70-2C93-422E-8B75-B7366DFBF9F2}" type="datetime1">
              <a:rPr lang="fr-FR" smtClean="0"/>
              <a:t>21/11/2018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35DE4EE-6FA5-4296-9662-E5D5B802C1BD}" type="datetime1">
              <a:rPr lang="fr-FR" smtClean="0"/>
              <a:t>21/11/2018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5D539B-DA7D-46B8-9A41-AFDF5B89B5C4}" type="datetime1">
              <a:rPr lang="fr-FR" smtClean="0"/>
              <a:t>21/11/2018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E1C19F7-E4CD-4B69-B8EA-215CC16969EA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Bold" panose="020E0705020206020404" pitchFamily="34" charset="0"/>
              </a:rPr>
              <a:t>Conditions de sécurité 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Light" panose="020E0507020206020404" pitchFamily="34" charset="0"/>
              </a:rPr>
              <a:t>pour une Anesthésie </a:t>
            </a:r>
            <a:b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Light" panose="020E0507020206020404" pitchFamily="34" charset="0"/>
              </a:rPr>
            </a:b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Light" panose="020E0507020206020404" pitchFamily="34" charset="0"/>
              </a:rPr>
              <a:t>Hors du Bloc Opératoire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7624" y="4365104"/>
            <a:ext cx="7772400" cy="2157784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Pr AYE Y.D</a:t>
            </a:r>
            <a:r>
              <a:rPr lang="fr-FR" sz="2800" dirty="0">
                <a:latin typeface="Century Gothic" panose="020B0502020202020204" pitchFamily="34" charset="0"/>
              </a:rPr>
              <a:t>.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2800" dirty="0">
                <a:latin typeface="Century Gothic" panose="020B0502020202020204" pitchFamily="34" charset="0"/>
              </a:rPr>
              <a:t>SARANF 2018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3200" b="1" dirty="0">
                <a:solidFill>
                  <a:srgbClr val="D3B5E9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Symposium  </a:t>
            </a:r>
            <a:r>
              <a:rPr lang="fr-FR" sz="3200" b="1" dirty="0" err="1">
                <a:solidFill>
                  <a:srgbClr val="D3B5E9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Medtronic</a:t>
            </a:r>
            <a:endParaRPr lang="fr-FR" sz="3200" b="1" dirty="0">
              <a:solidFill>
                <a:srgbClr val="D3B5E9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889665" y="4918217"/>
            <a:ext cx="7772400" cy="1509712"/>
          </a:xfrm>
          <a:prstGeom prst="rect">
            <a:avLst/>
          </a:prstGeom>
        </p:spPr>
        <p:txBody>
          <a:bodyPr rIns="128016" anchor="t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67" y="5373216"/>
            <a:ext cx="21764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512677"/>
            <a:ext cx="8016890" cy="60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72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Nécessité de présence de l’anesthésiste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/>
          <a:lstStyle/>
          <a:p>
            <a:r>
              <a:rPr lang="fr-FR" dirty="0">
                <a:latin typeface="Century Gothic" pitchFamily="34" charset="0"/>
              </a:rPr>
              <a:t>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Confort du patient</a:t>
            </a:r>
          </a:p>
          <a:p>
            <a:pPr lvl="2"/>
            <a:r>
              <a:rPr lang="fr-FR" dirty="0">
                <a:latin typeface="Century Gothic" pitchFamily="34" charset="0"/>
              </a:rPr>
              <a:t>Inconfort lié à l’examen</a:t>
            </a:r>
          </a:p>
          <a:p>
            <a:pPr lvl="2"/>
            <a:r>
              <a:rPr lang="fr-FR" dirty="0">
                <a:latin typeface="Century Gothic" pitchFamily="34" charset="0"/>
              </a:rPr>
              <a:t>Défaut de coopération</a:t>
            </a:r>
          </a:p>
          <a:p>
            <a:pPr lvl="2"/>
            <a:r>
              <a:rPr lang="fr-FR" dirty="0">
                <a:latin typeface="Century Gothic" pitchFamily="34" charset="0"/>
              </a:rPr>
              <a:t>Incapacité à supporter  (claustrophobies)</a:t>
            </a:r>
          </a:p>
          <a:p>
            <a:pPr lvl="2"/>
            <a:r>
              <a:rPr lang="fr-FR" dirty="0">
                <a:latin typeface="Century Gothic" pitchFamily="34" charset="0"/>
              </a:rPr>
              <a:t>Douleur</a:t>
            </a: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Sécurité</a:t>
            </a:r>
          </a:p>
          <a:p>
            <a:pPr lvl="2"/>
            <a:r>
              <a:rPr lang="fr-FR" dirty="0">
                <a:latin typeface="Century Gothic" pitchFamily="34" charset="0"/>
              </a:rPr>
              <a:t>Situations instables </a:t>
            </a:r>
          </a:p>
          <a:p>
            <a:pPr lvl="2"/>
            <a:r>
              <a:rPr lang="fr-FR" dirty="0">
                <a:latin typeface="Century Gothic" pitchFamily="34" charset="0"/>
              </a:rPr>
              <a:t>États précaires</a:t>
            </a: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Confort de l’opérateur</a:t>
            </a:r>
          </a:p>
          <a:p>
            <a:pPr lvl="1"/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8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962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2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 </a:t>
            </a:r>
            <a:br>
              <a:rPr lang="fr-FR" dirty="0"/>
            </a:br>
            <a:r>
              <a:rPr lang="fr-FR" dirty="0"/>
              <a:t>de l’anesthésie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4269"/>
            <a:ext cx="8229600" cy="3726979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latin typeface="Century Gothic" pitchFamily="34" charset="0"/>
              </a:rPr>
              <a:t>Procurer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analgésie et Amnésie </a:t>
            </a:r>
            <a:r>
              <a:rPr lang="fr-FR" dirty="0">
                <a:latin typeface="Century Gothic" pitchFamily="34" charset="0"/>
              </a:rPr>
              <a:t>lors des procédures douloureuses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Limiter l’anxiété  </a:t>
            </a:r>
            <a:r>
              <a:rPr lang="fr-FR" dirty="0">
                <a:latin typeface="Century Gothic" pitchFamily="34" charset="0"/>
              </a:rPr>
              <a:t>ou stress associées à certaines procédures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solidFill>
                  <a:srgbClr val="D3B5E9"/>
                </a:solidFill>
                <a:latin typeface="Century Gothic" pitchFamily="34" charset="0"/>
              </a:rPr>
              <a:t>Limiter les mouvements</a:t>
            </a:r>
            <a:r>
              <a:rPr lang="fr-FR" dirty="0">
                <a:latin typeface="Century Gothic" pitchFamily="34" charset="0"/>
              </a:rPr>
              <a:t> lors de certaines interventions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Organiser </a:t>
            </a:r>
            <a:r>
              <a:rPr lang="fr-FR" dirty="0">
                <a:solidFill>
                  <a:schemeClr val="accent3"/>
                </a:solidFill>
                <a:latin typeface="Century Gothic" pitchFamily="34" charset="0"/>
              </a:rPr>
              <a:t>la sécurité </a:t>
            </a:r>
            <a:r>
              <a:rPr lang="fr-FR" dirty="0">
                <a:latin typeface="Century Gothic" pitchFamily="34" charset="0"/>
              </a:rPr>
              <a:t>du patient</a:t>
            </a:r>
          </a:p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30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6051248" cy="762000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Problèmes posés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58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terrain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Age 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Sujet âgés (&gt;65ans) </a:t>
            </a:r>
            <a:r>
              <a:rPr lang="fr-FR" dirty="0">
                <a:latin typeface="Century Gothic" panose="020B0502020202020204" pitchFamily="34" charset="0"/>
                <a:sym typeface="Wingdings 3"/>
              </a:rPr>
              <a:t> tares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Rein 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Cardiovasculaires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Problèmes techniques ( voies veineuses, voies </a:t>
            </a:r>
            <a:r>
              <a:rPr lang="fr-FR" dirty="0" err="1">
                <a:latin typeface="Century Gothic" panose="020B0502020202020204" pitchFamily="34" charset="0"/>
                <a:sym typeface="Wingdings 3"/>
              </a:rPr>
              <a:t>resp</a:t>
            </a:r>
            <a:r>
              <a:rPr lang="fr-FR" dirty="0">
                <a:latin typeface="Century Gothic" panose="020B0502020202020204" pitchFamily="34" charset="0"/>
                <a:sym typeface="Wingdings 3"/>
              </a:rPr>
              <a:t>…)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Sensibilité au médicaments anesthésiques</a:t>
            </a:r>
          </a:p>
          <a:p>
            <a:pPr lvl="1"/>
            <a:r>
              <a:rPr lang="fr-FR" dirty="0">
                <a:latin typeface="Century Gothic" panose="020B0502020202020204" pitchFamily="34" charset="0"/>
                <a:sym typeface="Wingdings 3"/>
              </a:rPr>
              <a:t>Enfants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Problème de coopération</a:t>
            </a:r>
          </a:p>
          <a:p>
            <a:pPr lvl="3"/>
            <a:r>
              <a:rPr lang="fr-FR" dirty="0">
                <a:latin typeface="Century Gothic" panose="020B0502020202020204" pitchFamily="34" charset="0"/>
                <a:sym typeface="Wingdings 3"/>
              </a:rPr>
              <a:t>Accès voie veineuse, voie respiratoire</a:t>
            </a:r>
          </a:p>
          <a:p>
            <a:r>
              <a:rPr lang="fr-FR" dirty="0" err="1">
                <a:latin typeface="Century Gothic" panose="020B0502020202020204" pitchFamily="34" charset="0"/>
                <a:sym typeface="Wingdings 3"/>
              </a:rPr>
              <a:t>Atopie</a:t>
            </a:r>
            <a:endParaRPr lang="fr-FR" dirty="0">
              <a:latin typeface="Century Gothic" panose="020B0502020202020204" pitchFamily="34" charset="0"/>
              <a:sym typeface="Wingdings 3"/>
            </a:endParaRPr>
          </a:p>
          <a:p>
            <a:pPr lvl="2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sym typeface="Wingdings 3"/>
              </a:rPr>
              <a:t>Problèmes d’allergie aux produits de contraste</a:t>
            </a:r>
            <a:endParaRPr lang="fr-FR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5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7"/>
            <a:ext cx="38884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68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8" y="848911"/>
            <a:ext cx="6879208" cy="524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17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508104" y="1340768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Scanner</a:t>
            </a:r>
          </a:p>
        </p:txBody>
      </p:sp>
    </p:spTree>
    <p:extLst>
      <p:ext uri="{BB962C8B-B14F-4D97-AF65-F5344CB8AC3E}">
        <p14:creationId xmlns:p14="http://schemas.microsoft.com/office/powerpoint/2010/main" val="52780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520" y="2582341"/>
            <a:ext cx="9144000" cy="4879107"/>
          </a:xfrm>
        </p:spPr>
        <p:txBody>
          <a:bodyPr>
            <a:normAutofit/>
          </a:bodyPr>
          <a:lstStyle/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Distance par rapport à l’équipe d’anesthésie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Absence d’aide d’anesthésie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Positionnement du patient, distance par rapport au patient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Accès à la tête et voies aériennes souvent difficiles</a:t>
            </a:r>
          </a:p>
          <a:p>
            <a:pPr>
              <a:lnSpc>
                <a:spcPct val="145000"/>
              </a:lnSpc>
            </a:pPr>
            <a:endParaRPr lang="fr-FR" sz="26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1412776"/>
            <a:ext cx="6120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Structure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406776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520" y="2222301"/>
            <a:ext cx="9144000" cy="4879107"/>
          </a:xfrm>
        </p:spPr>
        <p:txBody>
          <a:bodyPr>
            <a:normAutofit/>
          </a:bodyPr>
          <a:lstStyle/>
          <a:p>
            <a:pPr marL="0" indent="0">
              <a:lnSpc>
                <a:spcPct val="145000"/>
              </a:lnSpc>
              <a:buNone/>
            </a:pPr>
            <a:endParaRPr lang="fr-FR" sz="2600" dirty="0">
              <a:latin typeface="Century Gothic" panose="020B0502020202020204" pitchFamily="34" charset="0"/>
            </a:endParaRP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Pénombre, radiations, locaux petits et mal aérés…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Exiguïté de l’espace réservé à l’anesthésie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Perturbations du monitorage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Transport en salle de réveil</a:t>
            </a:r>
          </a:p>
          <a:p>
            <a:pPr>
              <a:lnSpc>
                <a:spcPct val="145000"/>
              </a:lnSpc>
            </a:pPr>
            <a:r>
              <a:rPr lang="fr-FR" sz="2600" dirty="0">
                <a:latin typeface="Century Gothic" panose="020B0502020202020204" pitchFamily="34" charset="0"/>
              </a:rPr>
              <a:t>Sous-estimation des risques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19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696" y="1412776"/>
            <a:ext cx="6120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Structure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420556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48881"/>
            <a:ext cx="8445624" cy="27363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Century Gothic" pitchFamily="34" charset="0"/>
              </a:rPr>
              <a:t>Tous les actes d’anesthésie ou sédation réalisés en dehors de l’enceinte du bloc opératoire pour accompagner des actes diagnostiques ou thérapeutiques dans des domaines divers autre que la chirurgie conventionnelle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3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024335"/>
          </a:xfrm>
        </p:spPr>
        <p:txBody>
          <a:bodyPr>
            <a:noAutofit/>
          </a:bodyPr>
          <a:lstStyle/>
          <a:p>
            <a:r>
              <a:rPr lang="fr-FR" sz="2600" dirty="0">
                <a:latin typeface="Century Gothic" pitchFamily="34" charset="0"/>
              </a:rPr>
              <a:t> Non-conformité des structures </a:t>
            </a:r>
            <a:endParaRPr lang="fr-FR" sz="2600" b="1" dirty="0">
              <a:solidFill>
                <a:srgbClr val="D3B5E9"/>
              </a:solidFill>
              <a:latin typeface="Century Gothic" pitchFamily="34" charset="0"/>
            </a:endParaRPr>
          </a:p>
          <a:p>
            <a:pPr lvl="2"/>
            <a:endParaRPr lang="fr-FR" sz="2600" dirty="0">
              <a:latin typeface="Century Gothic" pitchFamily="34" charset="0"/>
            </a:endParaRPr>
          </a:p>
          <a:p>
            <a:r>
              <a:rPr lang="fr-FR" sz="2600" dirty="0">
                <a:latin typeface="Century Gothic" pitchFamily="34" charset="0"/>
              </a:rPr>
              <a:t> Problèmes logistiques </a:t>
            </a:r>
          </a:p>
          <a:p>
            <a:endParaRPr lang="fr-FR" sz="2600" dirty="0">
              <a:latin typeface="Century Gothic" pitchFamily="34" charset="0"/>
            </a:endParaRPr>
          </a:p>
          <a:p>
            <a:r>
              <a:rPr lang="fr-FR" sz="2600" dirty="0">
                <a:latin typeface="Century Gothic" pitchFamily="34" charset="0"/>
              </a:rPr>
              <a:t>Exposition aux radiations (radiologie)</a:t>
            </a:r>
          </a:p>
          <a:p>
            <a:endParaRPr lang="fr-FR" sz="2600" dirty="0">
              <a:latin typeface="Century Gothic" pitchFamily="34" charset="0"/>
            </a:endParaRPr>
          </a:p>
          <a:p>
            <a:r>
              <a:rPr lang="fr-FR" sz="2600" dirty="0">
                <a:latin typeface="Century Gothic" pitchFamily="34" charset="0"/>
              </a:rPr>
              <a:t>Contraintes de gestion de stocks et d’entretien des chariots de médicaments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19672" y="1619869"/>
            <a:ext cx="6120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Structure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75646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3888432"/>
          </a:xfrm>
          <a:prstGeom prst="round2DiagRect">
            <a:avLst/>
          </a:prstGeom>
          <a:solidFill>
            <a:schemeClr val="tx2">
              <a:lumMod val="1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Compatibilité des équipements à l’IRM </a:t>
            </a:r>
            <a:r>
              <a:rPr lang="fr-FR" dirty="0">
                <a:solidFill>
                  <a:srgbClr val="DD757C"/>
                </a:solidFill>
                <a:latin typeface="Century Gothic" panose="020B0502020202020204" pitchFamily="34" charset="0"/>
              </a:rPr>
              <a:t>(effet missile)</a:t>
            </a:r>
          </a:p>
          <a:p>
            <a:pPr lvl="3"/>
            <a:r>
              <a:rPr lang="fr-FR" dirty="0">
                <a:latin typeface="Century Gothic" panose="020B0502020202020204" pitchFamily="34" charset="0"/>
              </a:rPr>
              <a:t>Retrait de tout objet métallique ou Implant métallique</a:t>
            </a:r>
          </a:p>
          <a:p>
            <a:pPr lvl="3"/>
            <a:r>
              <a:rPr lang="fr-FR" dirty="0">
                <a:latin typeface="Century Gothic" panose="020B0502020202020204" pitchFamily="34" charset="0"/>
              </a:rPr>
              <a:t>Tubulure et circuits d’anesthésie spéciaux, de longueurs suffisantes</a:t>
            </a:r>
          </a:p>
          <a:p>
            <a:r>
              <a:rPr lang="fr-FR" dirty="0">
                <a:latin typeface="Century Gothic" panose="020B0502020202020204" pitchFamily="34" charset="0"/>
              </a:rPr>
              <a:t>Inactivation ou modification du fonctionnement de certains appareils ou  dispositifs médicaux</a:t>
            </a:r>
          </a:p>
          <a:p>
            <a:pPr lvl="3"/>
            <a:r>
              <a:rPr lang="fr-FR" dirty="0">
                <a:latin typeface="Century Gothic" panose="020B0502020202020204" pitchFamily="34" charset="0"/>
              </a:rPr>
              <a:t>Pacemaker ou défibrillateur implantable</a:t>
            </a:r>
          </a:p>
          <a:p>
            <a:pPr lvl="3"/>
            <a:r>
              <a:rPr lang="fr-FR" dirty="0">
                <a:latin typeface="Century Gothic" panose="020B0502020202020204" pitchFamily="34" charset="0"/>
              </a:rPr>
              <a:t>Perturbation de la commande électronique de certains appareils </a:t>
            </a:r>
          </a:p>
          <a:p>
            <a:pPr lvl="3"/>
            <a:r>
              <a:rPr lang="fr-FR" dirty="0">
                <a:latin typeface="Century Gothic" panose="020B0502020202020204" pitchFamily="34" charset="0"/>
              </a:rPr>
              <a:t>Brulures au niveau des électrodes à ECG, capteur SPO2</a:t>
            </a:r>
          </a:p>
          <a:p>
            <a:r>
              <a:rPr lang="fr-FR" dirty="0">
                <a:latin typeface="Century Gothic" panose="020B0502020202020204" pitchFamily="34" charset="0"/>
              </a:rPr>
              <a:t>Bruit </a:t>
            </a:r>
          </a:p>
          <a:p>
            <a:r>
              <a:rPr lang="fr-FR" dirty="0">
                <a:latin typeface="Century Gothic" panose="020B0502020202020204" pitchFamily="34" charset="0"/>
              </a:rPr>
              <a:t>Pas d’accès immédiat au patient durant toute la procédure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l’anesthésie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1196752"/>
            <a:ext cx="835292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D3B5E9"/>
                </a:solidFill>
              </a:rPr>
              <a:t>Considérations spécifiques pour l’IRM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1619672" y="1916832"/>
            <a:ext cx="7019280" cy="72008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FFC000"/>
                </a:solidFill>
              </a:rPr>
              <a:t>Contraintes liées  au champ magnétique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663" y="1988840"/>
            <a:ext cx="12961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DD757C"/>
                </a:solidFill>
                <a:sym typeface="Wingdings 2"/>
              </a:rPr>
              <a:t></a:t>
            </a:r>
            <a:endParaRPr lang="fr-FR" sz="5400" dirty="0">
              <a:solidFill>
                <a:srgbClr val="DD757C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52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1556792"/>
            <a:ext cx="67687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Choix de la technique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91718"/>
              </p:ext>
            </p:extLst>
          </p:nvPr>
        </p:nvGraphicFramePr>
        <p:xfrm>
          <a:off x="323528" y="2803382"/>
          <a:ext cx="8352928" cy="30018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Technique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Difficultés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- Contrôle des voies aériennes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Sédation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Dépression respiratoire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Efficacité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Rester confortable et vigile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- Durée de l’acte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2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8692" y="1268760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Choix des agents anesthésiques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80351"/>
              </p:ext>
            </p:extLst>
          </p:nvPr>
        </p:nvGraphicFramePr>
        <p:xfrm>
          <a:off x="395536" y="2060848"/>
          <a:ext cx="8352927" cy="50772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Agents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Avantages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Inconvénients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Propofol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Action rapide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Elimination rapide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Antiémétiques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Dépression respiratoire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Chute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TA 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Thiopental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Action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rapide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Dépression respiratoire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Chute 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TA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Histaminolibération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Effets prolongés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Midazolam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Action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rapide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Maniabilité chez l’enfant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Effets paradoxal chez l’enfant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Effets prolongés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8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Liés l’anesthésie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8692" y="1268760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Choix des agents anesthésiques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17565"/>
              </p:ext>
            </p:extLst>
          </p:nvPr>
        </p:nvGraphicFramePr>
        <p:xfrm>
          <a:off x="323528" y="2276872"/>
          <a:ext cx="8640960" cy="47724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Agents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Avantages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entury Gothic" panose="020B0502020202020204" pitchFamily="34" charset="0"/>
                        </a:rPr>
                        <a:t>Inconvénients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Morphiniques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Action rapide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Analgésie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+++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Renforce hypnotiques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Dépression respiratoire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 err="1">
                          <a:latin typeface="Century Gothic" panose="020B0502020202020204" pitchFamily="34" charset="0"/>
                        </a:rPr>
                        <a:t>histaminolibération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Halogénés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Action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rapide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Dépression respiratoire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Dispositif d’administration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entury Gothic" panose="020B0502020202020204" pitchFamily="34" charset="0"/>
                        </a:rPr>
                        <a:t>Curares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immobilité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Nécessité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d’assistance </a:t>
                      </a:r>
                      <a:r>
                        <a:rPr lang="fr-FR" sz="2000" baseline="0" dirty="0" err="1">
                          <a:latin typeface="Century Gothic" panose="020B0502020202020204" pitchFamily="34" charset="0"/>
                        </a:rPr>
                        <a:t>vantilatoire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44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7"/>
            <a:ext cx="8229600" cy="3384377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latin typeface="Century Gothic" pitchFamily="34" charset="0"/>
              </a:rPr>
              <a:t>Inconfort (claustrophobie)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Immobilité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Radiations ionisantes</a:t>
            </a: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Contraintes liées au champ magnétique</a:t>
            </a:r>
          </a:p>
          <a:p>
            <a:pPr lvl="2"/>
            <a:r>
              <a:rPr lang="fr-FR" dirty="0">
                <a:latin typeface="Century Gothic" pitchFamily="34" charset="0"/>
              </a:rPr>
              <a:t>Effet missile sur objets ferromagnétiques</a:t>
            </a:r>
          </a:p>
          <a:p>
            <a:pPr lvl="2"/>
            <a:r>
              <a:rPr lang="fr-FR" dirty="0">
                <a:latin typeface="Century Gothic" pitchFamily="34" charset="0"/>
              </a:rPr>
              <a:t>Dysfonctionnement de supports de données magnétiques</a:t>
            </a:r>
          </a:p>
          <a:p>
            <a:pPr lvl="2"/>
            <a:endParaRPr lang="fr-FR" dirty="0">
              <a:latin typeface="Century Gothic" pitchFamily="34" charset="0"/>
            </a:endParaRPr>
          </a:p>
          <a:p>
            <a:pPr lvl="2"/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28692" y="1412776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Radiologie</a:t>
            </a:r>
          </a:p>
        </p:txBody>
      </p:sp>
    </p:spTree>
    <p:extLst>
      <p:ext uri="{BB962C8B-B14F-4D97-AF65-F5344CB8AC3E}">
        <p14:creationId xmlns:p14="http://schemas.microsoft.com/office/powerpoint/2010/main" val="258181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77481"/>
            <a:ext cx="8784976" cy="5013176"/>
          </a:xfrm>
        </p:spPr>
        <p:txBody>
          <a:bodyPr>
            <a:normAutofit lnSpcReduction="10000"/>
          </a:bodyPr>
          <a:lstStyle/>
          <a:p>
            <a:pPr marL="630936" lvl="2" indent="0">
              <a:buNone/>
            </a:pPr>
            <a:endParaRPr lang="fr-FR" dirty="0">
              <a:latin typeface="Century Gothic" pitchFamily="34" charset="0"/>
            </a:endParaRPr>
          </a:p>
          <a:p>
            <a:r>
              <a:rPr lang="fr-FR" dirty="0">
                <a:solidFill>
                  <a:srgbClr val="DD757C"/>
                </a:solidFill>
                <a:latin typeface="Century Gothic" pitchFamily="34" charset="0"/>
              </a:rPr>
              <a:t>Complications des produits de contraste</a:t>
            </a:r>
          </a:p>
          <a:p>
            <a:pPr lvl="1"/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Des effets mineurs</a:t>
            </a:r>
          </a:p>
          <a:p>
            <a:pPr lvl="3"/>
            <a:r>
              <a:rPr lang="fr-FR" dirty="0">
                <a:latin typeface="Century Gothic" pitchFamily="34" charset="0"/>
              </a:rPr>
              <a:t>nausées, vomissements, céphalées,</a:t>
            </a:r>
          </a:p>
          <a:p>
            <a:pPr lvl="3"/>
            <a:r>
              <a:rPr lang="fr-FR" dirty="0">
                <a:latin typeface="Century Gothic" pitchFamily="34" charset="0"/>
              </a:rPr>
              <a:t>douleurs à l’injection, sensations de chaleur, flush</a:t>
            </a:r>
          </a:p>
          <a:p>
            <a:pPr lvl="1"/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Les manifestations </a:t>
            </a:r>
            <a:r>
              <a:rPr lang="fr-FR" b="1" dirty="0" err="1">
                <a:solidFill>
                  <a:schemeClr val="accent3"/>
                </a:solidFill>
                <a:latin typeface="Century Gothic" pitchFamily="34" charset="0"/>
              </a:rPr>
              <a:t>immuno</a:t>
            </a:r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-allergiques</a:t>
            </a:r>
          </a:p>
          <a:p>
            <a:pPr lvl="3"/>
            <a:r>
              <a:rPr lang="fr-FR" dirty="0">
                <a:latin typeface="Century Gothic" pitchFamily="34" charset="0"/>
              </a:rPr>
              <a:t>25 % des accidents, </a:t>
            </a:r>
          </a:p>
          <a:p>
            <a:pPr lvl="3"/>
            <a:r>
              <a:rPr lang="fr-FR" dirty="0">
                <a:latin typeface="Century Gothic" pitchFamily="34" charset="0"/>
              </a:rPr>
              <a:t>21 % des décès</a:t>
            </a:r>
          </a:p>
          <a:p>
            <a:pPr lvl="1"/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Les réactions les plus sévères avec nécessité de gestes de réanimation</a:t>
            </a:r>
          </a:p>
          <a:p>
            <a:pPr lvl="3"/>
            <a:r>
              <a:rPr lang="fr-FR" dirty="0">
                <a:latin typeface="Century Gothic" pitchFamily="34" charset="0"/>
              </a:rPr>
              <a:t>Accidents cardiaque graves </a:t>
            </a:r>
          </a:p>
          <a:p>
            <a:pPr lvl="3"/>
            <a:r>
              <a:rPr lang="fr-FR" dirty="0">
                <a:latin typeface="Century Gothic" pitchFamily="34" charset="0"/>
              </a:rPr>
              <a:t>Insuffisance rénale aigue </a:t>
            </a:r>
          </a:p>
          <a:p>
            <a:pPr lvl="3"/>
            <a:r>
              <a:rPr lang="fr-FR" dirty="0">
                <a:latin typeface="Century Gothic" pitchFamily="34" charset="0"/>
              </a:rPr>
              <a:t>Accidents neurologiques </a:t>
            </a:r>
            <a:r>
              <a:rPr lang="en-US" dirty="0">
                <a:latin typeface="Century Gothic" pitchFamily="34" charset="0"/>
              </a:rPr>
              <a:t>(</a:t>
            </a:r>
            <a:r>
              <a:rPr lang="fr-FR" dirty="0">
                <a:latin typeface="Century Gothic" pitchFamily="34" charset="0"/>
              </a:rPr>
              <a:t>convulsions</a:t>
            </a:r>
            <a:r>
              <a:rPr lang="en-US" dirty="0">
                <a:latin typeface="Century Gothic" pitchFamily="34" charset="0"/>
              </a:rPr>
              <a:t>)</a:t>
            </a:r>
            <a:endParaRPr lang="fr-FR" dirty="0">
              <a:latin typeface="Century Gothic" pitchFamily="34" charset="0"/>
            </a:endParaRPr>
          </a:p>
          <a:p>
            <a:pPr lvl="3"/>
            <a:endParaRPr lang="fr-FR" dirty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28692" y="1412776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Radiologie</a:t>
            </a:r>
          </a:p>
        </p:txBody>
      </p:sp>
    </p:spTree>
    <p:extLst>
      <p:ext uri="{BB962C8B-B14F-4D97-AF65-F5344CB8AC3E}">
        <p14:creationId xmlns:p14="http://schemas.microsoft.com/office/powerpoint/2010/main" val="325510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5"/>
            <a:ext cx="8568952" cy="33843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Risque infectieux </a:t>
            </a:r>
            <a:r>
              <a:rPr lang="fr-FR" dirty="0">
                <a:solidFill>
                  <a:srgbClr val="DD757C"/>
                </a:solidFill>
                <a:latin typeface="Century Gothic" panose="020B0502020202020204" pitchFamily="34" charset="0"/>
              </a:rPr>
              <a:t>(infection nosocomiale)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Douleur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Saignement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Complications des radiologies interventionnelles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43608" y="1484784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Radiologie</a:t>
            </a:r>
          </a:p>
        </p:txBody>
      </p:sp>
    </p:spTree>
    <p:extLst>
      <p:ext uri="{BB962C8B-B14F-4D97-AF65-F5344CB8AC3E}">
        <p14:creationId xmlns:p14="http://schemas.microsoft.com/office/powerpoint/2010/main" val="386677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32403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Inconfort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Douleur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Problème d’accès à la tête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Infection (translocation bactérienne)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Perforation 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Hémorragie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28692" y="1412776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Endoscopie digestive</a:t>
            </a:r>
          </a:p>
        </p:txBody>
      </p:sp>
    </p:spTree>
    <p:extLst>
      <p:ext uri="{BB962C8B-B14F-4D97-AF65-F5344CB8AC3E}">
        <p14:creationId xmlns:p14="http://schemas.microsoft.com/office/powerpoint/2010/main" val="374662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Lié à l’intervention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32403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Inconfort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Immobilité 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Douleur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Infection (translocation bactérienne)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Hémorragie</a:t>
            </a:r>
          </a:p>
          <a:p>
            <a:pPr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Spécifiques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29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7061" y="1484784"/>
            <a:ext cx="84249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Cardiologie, pneumologie, urologie, psychiatrie </a:t>
            </a:r>
          </a:p>
        </p:txBody>
      </p:sp>
    </p:spTree>
    <p:extLst>
      <p:ext uri="{BB962C8B-B14F-4D97-AF65-F5344CB8AC3E}">
        <p14:creationId xmlns:p14="http://schemas.microsoft.com/office/powerpoint/2010/main" val="395671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Position du problème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Problèmes posés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Le terrain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L’anesthésie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L’intervention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Après l’acte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Solutions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Organisation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Préparation du patient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Technique anesthésique</a:t>
            </a:r>
          </a:p>
          <a:p>
            <a:pPr lvl="2"/>
            <a:r>
              <a:rPr lang="fr-FR" dirty="0">
                <a:latin typeface="Arial Rounded MT Bold" panose="020F0704030504030204" pitchFamily="34" charset="0"/>
              </a:rPr>
              <a:t>Gestion post anesthésique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83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Lié aux suites interventionnelles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72208"/>
            <a:ext cx="8229600" cy="5229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sz="2800" b="1" dirty="0">
                <a:latin typeface="Century Gothic" pitchFamily="34" charset="0"/>
              </a:rPr>
              <a:t>Problèmes de la l’anesthésie ambulatoire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Surveillance 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Transfert en unité de surveillance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Conditions  et aptitude à la sortie</a:t>
            </a:r>
          </a:p>
          <a:p>
            <a:pPr>
              <a:lnSpc>
                <a:spcPct val="160000"/>
              </a:lnSpc>
            </a:pPr>
            <a:r>
              <a:rPr lang="fr-FR" b="1" dirty="0">
                <a:latin typeface="Century Gothic" pitchFamily="34" charset="0"/>
              </a:rPr>
              <a:t> </a:t>
            </a:r>
            <a:r>
              <a:rPr lang="fr-FR" sz="2800" b="1" dirty="0">
                <a:latin typeface="Century Gothic" pitchFamily="34" charset="0"/>
              </a:rPr>
              <a:t>Gestion de la douleur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0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Lié aux suites interventionnelles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29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endParaRPr lang="fr-FR" dirty="0">
              <a:latin typeface="Century Gothic" pitchFamily="34" charset="0"/>
            </a:endParaRPr>
          </a:p>
          <a:p>
            <a:pPr>
              <a:lnSpc>
                <a:spcPct val="160000"/>
              </a:lnSpc>
            </a:pPr>
            <a:r>
              <a:rPr lang="fr-FR" sz="3000" b="1" dirty="0">
                <a:latin typeface="Century Gothic" pitchFamily="34" charset="0"/>
              </a:rPr>
              <a:t>Effets résiduels des drogues anesthésiques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Dépression respiratoire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Agitations </a:t>
            </a:r>
            <a:endParaRPr lang="fr-FR" b="1" dirty="0">
              <a:latin typeface="Century Gothic" pitchFamily="34" charset="0"/>
            </a:endParaRPr>
          </a:p>
          <a:p>
            <a:pPr>
              <a:lnSpc>
                <a:spcPct val="160000"/>
              </a:lnSpc>
            </a:pPr>
            <a:r>
              <a:rPr lang="fr-FR" sz="3000" b="1" dirty="0">
                <a:latin typeface="Century Gothic" pitchFamily="34" charset="0"/>
              </a:rPr>
              <a:t>Complications possibles liées aux actes 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Infection 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Hémorragie </a:t>
            </a:r>
          </a:p>
          <a:p>
            <a:pPr lvl="2">
              <a:lnSpc>
                <a:spcPct val="160000"/>
              </a:lnSpc>
            </a:pPr>
            <a:r>
              <a:rPr lang="fr-FR" dirty="0">
                <a:latin typeface="Century Gothic" pitchFamily="34" charset="0"/>
              </a:rPr>
              <a:t>spécifiques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14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304800"/>
            <a:ext cx="5331168" cy="762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D3B5E9"/>
                </a:solidFill>
              </a:rPr>
              <a:t>Anesthésie hors bloc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79512" y="2924944"/>
            <a:ext cx="8666456" cy="2448272"/>
          </a:xfrm>
        </p:spPr>
        <p:txBody>
          <a:bodyPr/>
          <a:lstStyle/>
          <a:p>
            <a:r>
              <a:rPr lang="fr-FR" dirty="0"/>
              <a:t> Risques souvent sous estimés</a:t>
            </a:r>
          </a:p>
          <a:p>
            <a:endParaRPr lang="fr-FR" dirty="0"/>
          </a:p>
          <a:p>
            <a:r>
              <a:rPr lang="fr-FR" dirty="0"/>
              <a:t>Pose un véritable défi à l’anesthésiste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32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13779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96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Position du problème</a:t>
            </a:r>
          </a:p>
          <a:p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Problèmes posés</a:t>
            </a:r>
          </a:p>
          <a:p>
            <a:pPr lvl="2"/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Le terrain</a:t>
            </a:r>
          </a:p>
          <a:p>
            <a:pPr lvl="2"/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L’anesthésie</a:t>
            </a:r>
          </a:p>
          <a:p>
            <a:pPr lvl="2"/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L’intervention</a:t>
            </a:r>
          </a:p>
          <a:p>
            <a:pPr lvl="2"/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Après l’acte</a:t>
            </a:r>
          </a:p>
          <a:p>
            <a:r>
              <a:rPr lang="fr-FR" dirty="0"/>
              <a:t>Solutions</a:t>
            </a:r>
          </a:p>
          <a:p>
            <a:pPr lvl="2"/>
            <a:r>
              <a:rPr lang="fr-FR" dirty="0"/>
              <a:t>Organisation</a:t>
            </a:r>
          </a:p>
          <a:p>
            <a:pPr lvl="2"/>
            <a:r>
              <a:rPr lang="fr-FR" dirty="0"/>
              <a:t>Préparation du patient</a:t>
            </a:r>
          </a:p>
          <a:p>
            <a:pPr lvl="2"/>
            <a:r>
              <a:rPr lang="fr-FR" dirty="0"/>
              <a:t>Technique anesthésique</a:t>
            </a:r>
          </a:p>
          <a:p>
            <a:pPr lvl="2"/>
            <a:r>
              <a:rPr lang="fr-FR" dirty="0"/>
              <a:t>Gestion post anesthésique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6051248" cy="762000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Solutions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76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4176465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Century Gothic" pitchFamily="34" charset="0"/>
              </a:rPr>
              <a:t>L’équipement requis pour la pratique de l’anesthésie est régi par le </a:t>
            </a:r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décret sur la sécurité anesthésique </a:t>
            </a:r>
            <a:r>
              <a:rPr lang="fr-FR" b="1" dirty="0">
                <a:solidFill>
                  <a:srgbClr val="FF33CC"/>
                </a:solidFill>
                <a:latin typeface="Century Gothic" pitchFamily="34" charset="0"/>
              </a:rPr>
              <a:t>[France</a:t>
            </a:r>
            <a:r>
              <a:rPr lang="en-US" b="1" dirty="0">
                <a:solidFill>
                  <a:srgbClr val="FF33CC"/>
                </a:solidFill>
                <a:latin typeface="Century Gothic" pitchFamily="34" charset="0"/>
              </a:rPr>
              <a:t>]</a:t>
            </a:r>
            <a:r>
              <a:rPr lang="en-US" b="1" dirty="0">
                <a:solidFill>
                  <a:schemeClr val="accent3"/>
                </a:solidFill>
                <a:latin typeface="Century Gothic" pitchFamily="34" charset="0"/>
              </a:rPr>
              <a:t>.</a:t>
            </a:r>
            <a:endParaRPr lang="fr-FR" b="1" dirty="0">
              <a:solidFill>
                <a:schemeClr val="accent3"/>
              </a:solidFill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Le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même niveau de surveillance et la même vigilance </a:t>
            </a:r>
            <a:r>
              <a:rPr lang="fr-FR" dirty="0">
                <a:latin typeface="Century Gothic" pitchFamily="34" charset="0"/>
              </a:rPr>
              <a:t>doivent être appliqués en dehors du bloc opératoire que pour une anesthésie en salle d’opération.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Une organisation spécifique doit être trouvée pour la réalisation de ce type d’anesthésie et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qu’une improvisation au coup par coup n’est pas acceptable.</a:t>
            </a:r>
          </a:p>
          <a:p>
            <a:endParaRPr lang="fr-FR" dirty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1340768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Principes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71CAF7-957E-48B9-8D89-D6F4024C8B63}"/>
              </a:ext>
            </a:extLst>
          </p:cNvPr>
          <p:cNvSpPr txBox="1"/>
          <p:nvPr/>
        </p:nvSpPr>
        <p:spPr>
          <a:xfrm>
            <a:off x="6516216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33CC"/>
                </a:solidFill>
              </a:rPr>
              <a:t>SFAR 2002</a:t>
            </a:r>
          </a:p>
        </p:txBody>
      </p:sp>
    </p:spTree>
    <p:extLst>
      <p:ext uri="{BB962C8B-B14F-4D97-AF65-F5344CB8AC3E}">
        <p14:creationId xmlns:p14="http://schemas.microsoft.com/office/powerpoint/2010/main" val="461722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456385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latin typeface="Century Gothic" pitchFamily="34" charset="0"/>
              </a:rPr>
              <a:t>Une CPA doit être faite avant l’acte comme pour toute anesthésie</a:t>
            </a:r>
            <a:r>
              <a:rPr lang="fr-FR" dirty="0">
                <a:latin typeface="Century Gothic" pitchFamily="34" charset="0"/>
                <a:sym typeface="Wingdings 3"/>
              </a:rPr>
              <a:t> </a:t>
            </a:r>
            <a:r>
              <a:rPr lang="fr-FR" dirty="0">
                <a:solidFill>
                  <a:srgbClr val="FF33CC"/>
                </a:solidFill>
                <a:latin typeface="Century Gothic" pitchFamily="34" charset="0"/>
                <a:sym typeface="Wingdings 3"/>
              </a:rPr>
              <a:t>consultation</a:t>
            </a:r>
            <a:endParaRPr lang="fr-FR" dirty="0">
              <a:solidFill>
                <a:srgbClr val="FF33CC"/>
              </a:solidFill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Prévoir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salle de mise en observation </a:t>
            </a:r>
            <a:r>
              <a:rPr lang="fr-FR" dirty="0">
                <a:latin typeface="Century Gothic" pitchFamily="34" charset="0"/>
              </a:rPr>
              <a:t>(soins ambulatoires)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 Prévoir chirurgie éventuelle ( complications)</a:t>
            </a:r>
          </a:p>
          <a:p>
            <a:pPr marL="0" indent="0">
              <a:buNone/>
            </a:pPr>
            <a:r>
              <a:rPr lang="fr-FR" dirty="0">
                <a:latin typeface="Century Gothic" pitchFamily="34" charset="0"/>
                <a:sym typeface="Wingdings 3" panose="05040102010807070707" pitchFamily="18" charset="2"/>
              </a:rPr>
              <a:t>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  <a:sym typeface="Wingdings 3" panose="05040102010807070707" pitchFamily="18" charset="2"/>
              </a:rPr>
              <a:t>Bloc Opératoire</a:t>
            </a:r>
            <a:endParaRPr lang="fr-FR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55776" y="1556792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Organisation des locaux </a:t>
            </a:r>
          </a:p>
        </p:txBody>
      </p:sp>
    </p:spTree>
    <p:extLst>
      <p:ext uri="{BB962C8B-B14F-4D97-AF65-F5344CB8AC3E}">
        <p14:creationId xmlns:p14="http://schemas.microsoft.com/office/powerpoint/2010/main" val="2318225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9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        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              </a:t>
            </a:r>
            <a:r>
              <a:rPr lang="fr-FR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Matériel de surveillance</a:t>
            </a:r>
          </a:p>
          <a:p>
            <a:pPr marL="0" indent="0">
              <a:buNone/>
            </a:pPr>
            <a:endParaRPr lang="fr-FR" b="1" dirty="0">
              <a:solidFill>
                <a:schemeClr val="accent3"/>
              </a:solidFill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Moniteur à 3 paramètres  (PANI, ECG, SPO2)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Capnométrie+++</a:t>
            </a: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  <a:p>
            <a:pPr marL="630936" lvl="2" indent="0">
              <a:buNone/>
            </a:pPr>
            <a:endParaRPr lang="fr-FR" dirty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Organisation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47664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Matériel et équipement </a:t>
            </a:r>
          </a:p>
        </p:txBody>
      </p:sp>
    </p:spTree>
    <p:extLst>
      <p:ext uri="{BB962C8B-B14F-4D97-AF65-F5344CB8AC3E}">
        <p14:creationId xmlns:p14="http://schemas.microsoft.com/office/powerpoint/2010/main" val="645503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16929-9179-4439-8559-212FC5F0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98D049-015C-45F4-99EB-1309F10D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46C738-C628-471F-9117-2B941B47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76" y="2360329"/>
            <a:ext cx="6744047" cy="16447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CA5F89-CE5F-4919-805B-E30639A9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81" y="4575662"/>
            <a:ext cx="5826539" cy="20936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CBFB25-331E-431C-87F2-6339552A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4016514"/>
            <a:ext cx="3596819" cy="3485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ECB5AC-A535-4537-A52E-DE4F7A161BD0}"/>
              </a:ext>
            </a:extLst>
          </p:cNvPr>
          <p:cNvSpPr/>
          <p:nvPr/>
        </p:nvSpPr>
        <p:spPr>
          <a:xfrm>
            <a:off x="2771800" y="1484784"/>
            <a:ext cx="3409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Capnométrie</a:t>
            </a:r>
            <a:endParaRPr lang="fr-FR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21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18DD5-DAD0-40CA-A70B-B0315BE4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093838-2FA6-47B1-BE38-A5D40EC1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39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8D6948-4B52-4507-9355-7D53ECA9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72" y="2108364"/>
            <a:ext cx="5453316" cy="42009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F43917-17BF-4FB6-9D1B-B8401714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76" y="1268760"/>
            <a:ext cx="3779848" cy="1072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A6CDEB-5FB2-4B7B-8048-B88206090D95}"/>
              </a:ext>
            </a:extLst>
          </p:cNvPr>
          <p:cNvSpPr/>
          <p:nvPr/>
        </p:nvSpPr>
        <p:spPr>
          <a:xfrm>
            <a:off x="1910989" y="6300028"/>
            <a:ext cx="9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solidFill>
                  <a:srgbClr val="FF33CC"/>
                </a:solidFill>
              </a:rPr>
              <a:t>Beitz</a:t>
            </a:r>
            <a:r>
              <a:rPr lang="fr-FR" i="1" dirty="0">
                <a:solidFill>
                  <a:srgbClr val="FF33CC"/>
                </a:solidFill>
              </a:rPr>
              <a:t> A,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D2389-2808-422A-8836-5C0327E6F146}"/>
              </a:ext>
            </a:extLst>
          </p:cNvPr>
          <p:cNvSpPr/>
          <p:nvPr/>
        </p:nvSpPr>
        <p:spPr>
          <a:xfrm>
            <a:off x="2699792" y="6300028"/>
            <a:ext cx="281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33CC"/>
                </a:solidFill>
              </a:rPr>
              <a:t>Am J </a:t>
            </a:r>
            <a:r>
              <a:rPr lang="fr-FR" i="1" dirty="0" err="1">
                <a:solidFill>
                  <a:srgbClr val="FF33CC"/>
                </a:solidFill>
              </a:rPr>
              <a:t>Gastroenterol</a:t>
            </a:r>
            <a:r>
              <a:rPr lang="fr-FR" i="1" dirty="0">
                <a:solidFill>
                  <a:srgbClr val="FF33CC"/>
                </a:solidFill>
              </a:rPr>
              <a:t> 2012;</a:t>
            </a:r>
          </a:p>
        </p:txBody>
      </p:sp>
    </p:spTree>
    <p:extLst>
      <p:ext uri="{BB962C8B-B14F-4D97-AF65-F5344CB8AC3E}">
        <p14:creationId xmlns:p14="http://schemas.microsoft.com/office/powerpoint/2010/main" val="168774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39008"/>
            <a:ext cx="7416824" cy="762000"/>
          </a:xfrm>
        </p:spPr>
        <p:txBody>
          <a:bodyPr>
            <a:noAutofit/>
          </a:bodyPr>
          <a:lstStyle/>
          <a:p>
            <a:r>
              <a:rPr lang="fr-FR" sz="4800" dirty="0"/>
              <a:t>Position du problème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C030E-8404-4B85-BEE8-7F61F8A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7ED2CF-48D2-448A-916F-EBAD2AF6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E4817D-1421-4B62-A1B3-4C7C40DC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76" y="1340768"/>
            <a:ext cx="3779848" cy="10729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791E6F-CDE4-4656-8CD9-427F6CD5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3757"/>
            <a:ext cx="9144000" cy="16590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F45E6E-10CA-491F-8628-3D73DAA5E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212976"/>
            <a:ext cx="3212567" cy="17887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659D3F-5F8E-4963-8638-1C0D1507B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8813">
            <a:off x="1894904" y="3788904"/>
            <a:ext cx="6744047" cy="2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66FB1-2A09-4485-A000-0E2655FF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28A0B-B70F-4800-B1DE-8E5B9CC6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E369F5-17D9-4F5B-9598-3A80C481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76" y="1340768"/>
            <a:ext cx="3779848" cy="10729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495500-0F0E-4681-B728-00A6910A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34" y="2504580"/>
            <a:ext cx="4132176" cy="37327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D455E2-43AC-4F03-AA07-1AAEF18E7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04580"/>
            <a:ext cx="3779849" cy="3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27976"/>
            <a:ext cx="8229600" cy="45973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fr-FR" dirty="0">
              <a:latin typeface="Century Gothic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41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                 Matériel d’anesthésie</a:t>
            </a:r>
          </a:p>
          <a:p>
            <a:pPr marL="0" indent="0">
              <a:lnSpc>
                <a:spcPct val="120000"/>
              </a:lnSpc>
              <a:buNone/>
            </a:pPr>
            <a:endParaRPr lang="fr-FR" b="1" dirty="0">
              <a:solidFill>
                <a:schemeClr val="accent3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Accès Voie veineuse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Aspiration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Matériel d’oxygénation 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Pousse-</a:t>
            </a:r>
            <a:r>
              <a:rPr lang="fr-FR" dirty="0" err="1">
                <a:latin typeface="Century Gothic" pitchFamily="34" charset="0"/>
              </a:rPr>
              <a:t>séringue</a:t>
            </a:r>
            <a:endParaRPr lang="fr-FR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Voire appareil d’anesthésie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Intubation et contrôle des voies aériennes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Agents anesthésiques hypnotique et morphiniques action courte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>
              <a:latin typeface="Century Gothic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Organisation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6368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Matériel et équipement </a:t>
            </a:r>
          </a:p>
        </p:txBody>
      </p:sp>
    </p:spTree>
    <p:extLst>
      <p:ext uri="{BB962C8B-B14F-4D97-AF65-F5344CB8AC3E}">
        <p14:creationId xmlns:p14="http://schemas.microsoft.com/office/powerpoint/2010/main" val="3793045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260632"/>
            <a:ext cx="8229600" cy="459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entury Gothic" pitchFamily="34" charset="0"/>
              </a:rPr>
              <a:t>               </a:t>
            </a:r>
            <a:r>
              <a:rPr lang="fr-FR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Matériel de réanimatio</a:t>
            </a:r>
            <a:r>
              <a:rPr lang="fr-FR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</a:t>
            </a: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BAVU</a:t>
            </a:r>
          </a:p>
          <a:p>
            <a:r>
              <a:rPr lang="fr-FR" dirty="0">
                <a:latin typeface="Century Gothic" pitchFamily="34" charset="0"/>
              </a:rPr>
              <a:t>Chariot d’urgence avec  agents cardio et </a:t>
            </a:r>
            <a:r>
              <a:rPr lang="fr-FR" dirty="0" err="1">
                <a:latin typeface="Century Gothic" pitchFamily="34" charset="0"/>
              </a:rPr>
              <a:t>vaso</a:t>
            </a:r>
            <a:r>
              <a:rPr lang="fr-FR" dirty="0">
                <a:latin typeface="Century Gothic" pitchFamily="34" charset="0"/>
              </a:rPr>
              <a:t> actifs</a:t>
            </a:r>
          </a:p>
          <a:p>
            <a:r>
              <a:rPr lang="fr-FR" dirty="0">
                <a:latin typeface="Century Gothic" pitchFamily="34" charset="0"/>
              </a:rPr>
              <a:t>défibrillateur</a:t>
            </a: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Organisation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6368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Matériel et équipement </a:t>
            </a:r>
          </a:p>
        </p:txBody>
      </p:sp>
    </p:spTree>
    <p:extLst>
      <p:ext uri="{BB962C8B-B14F-4D97-AF65-F5344CB8AC3E}">
        <p14:creationId xmlns:p14="http://schemas.microsoft.com/office/powerpoint/2010/main" val="395267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8938964" cy="446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90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720064"/>
            <a:ext cx="8784976" cy="459736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 </a:t>
            </a:r>
            <a:r>
              <a:rPr lang="fr-FR" dirty="0">
                <a:latin typeface="Century Gothic" pitchFamily="34" charset="0"/>
              </a:rPr>
              <a:t>Contraintes de gestion de stocks et d’entretien des chariots de médicaments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Matériel d’anesthésie mobile? </a:t>
            </a:r>
          </a:p>
          <a:p>
            <a:pPr marL="0" indent="0">
              <a:buNone/>
            </a:pPr>
            <a:r>
              <a:rPr lang="fr-FR" dirty="0">
                <a:latin typeface="Century Gothic" pitchFamily="34" charset="0"/>
                <a:sym typeface="Wingdings 3"/>
              </a:rPr>
              <a:t>    Pb de fragilité et de dégradation.</a:t>
            </a:r>
            <a:endParaRPr lang="fr-FR" dirty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Organisation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47664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Matériel et équipement </a:t>
            </a:r>
          </a:p>
        </p:txBody>
      </p:sp>
    </p:spTree>
    <p:extLst>
      <p:ext uri="{BB962C8B-B14F-4D97-AF65-F5344CB8AC3E}">
        <p14:creationId xmlns:p14="http://schemas.microsoft.com/office/powerpoint/2010/main" val="1514757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382" y="3068961"/>
            <a:ext cx="8229600" cy="1728192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A distance de l’acte</a:t>
            </a:r>
          </a:p>
          <a:p>
            <a:r>
              <a:rPr lang="fr-FR" dirty="0">
                <a:latin typeface="Century Gothic" panose="020B0502020202020204" pitchFamily="34" charset="0"/>
              </a:rPr>
              <a:t>Dans les même conditions et exigences qu’une 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CPA</a:t>
            </a:r>
            <a:r>
              <a:rPr lang="fr-FR" dirty="0">
                <a:latin typeface="Century Gothic" panose="020B0502020202020204" pitchFamily="34" charset="0"/>
              </a:rPr>
              <a:t> pour chirurgie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47664" y="1484784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Evaluation du patient </a:t>
            </a:r>
          </a:p>
        </p:txBody>
      </p:sp>
    </p:spTree>
    <p:extLst>
      <p:ext uri="{BB962C8B-B14F-4D97-AF65-F5344CB8AC3E}">
        <p14:creationId xmlns:p14="http://schemas.microsoft.com/office/powerpoint/2010/main" val="1046353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6036"/>
            <a:ext cx="8229600" cy="5011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sz="4100" b="1" dirty="0">
                <a:solidFill>
                  <a:schemeClr val="accent6">
                    <a:lumMod val="90000"/>
                  </a:schemeClr>
                </a:solidFill>
              </a:rPr>
              <a:t>Objectifs</a:t>
            </a:r>
          </a:p>
          <a:p>
            <a:r>
              <a:rPr lang="fr-FR" dirty="0">
                <a:latin typeface="Century Gothic" pitchFamily="34" charset="0"/>
              </a:rPr>
              <a:t>Rechercher éléments spécifiquement anesthésiques</a:t>
            </a:r>
          </a:p>
          <a:p>
            <a:pPr lvl="2"/>
            <a:r>
              <a:rPr lang="fr-FR" dirty="0">
                <a:latin typeface="Century Gothic" pitchFamily="34" charset="0"/>
              </a:rPr>
              <a:t>Intubation difficile </a:t>
            </a:r>
          </a:p>
          <a:p>
            <a:pPr lvl="2"/>
            <a:r>
              <a:rPr lang="fr-FR" dirty="0">
                <a:latin typeface="Century Gothic" pitchFamily="34" charset="0"/>
              </a:rPr>
              <a:t>risque allergique, </a:t>
            </a:r>
          </a:p>
          <a:p>
            <a:pPr lvl="2"/>
            <a:r>
              <a:rPr lang="fr-FR" dirty="0">
                <a:latin typeface="Century Gothic" pitchFamily="34" charset="0"/>
              </a:rPr>
              <a:t>antécédents personnels ou familiaux, </a:t>
            </a:r>
          </a:p>
          <a:p>
            <a:pPr lvl="2"/>
            <a:r>
              <a:rPr lang="fr-FR" dirty="0">
                <a:latin typeface="Century Gothic" pitchFamily="34" charset="0"/>
              </a:rPr>
              <a:t>hyperthermie maligne</a:t>
            </a:r>
          </a:p>
          <a:p>
            <a:pPr lvl="2"/>
            <a:r>
              <a:rPr lang="fr-FR" sz="3100" b="1" dirty="0">
                <a:solidFill>
                  <a:srgbClr val="C00000"/>
                </a:solidFill>
                <a:latin typeface="Century Gothic" pitchFamily="34" charset="0"/>
                <a:sym typeface="Wingdings" panose="05000000000000000000" pitchFamily="2" charset="2"/>
              </a:rPr>
              <a:t></a:t>
            </a:r>
            <a:r>
              <a:rPr lang="fr-FR" b="1" dirty="0">
                <a:solidFill>
                  <a:srgbClr val="FFC000"/>
                </a:solidFill>
                <a:latin typeface="Century Gothic" pitchFamily="34" charset="0"/>
              </a:rPr>
              <a:t>FDR  ira PCI</a:t>
            </a:r>
            <a:r>
              <a:rPr lang="fr-FR" dirty="0">
                <a:latin typeface="Century Gothic" pitchFamily="34" charset="0"/>
              </a:rPr>
              <a:t>:  diabète, </a:t>
            </a:r>
            <a:r>
              <a:rPr lang="fr-FR" dirty="0" err="1">
                <a:latin typeface="Century Gothic" pitchFamily="34" charset="0"/>
              </a:rPr>
              <a:t>insuff</a:t>
            </a:r>
            <a:r>
              <a:rPr lang="fr-FR" dirty="0">
                <a:latin typeface="Century Gothic" pitchFamily="34" charset="0"/>
              </a:rPr>
              <a:t> </a:t>
            </a:r>
            <a:r>
              <a:rPr lang="fr-FR" dirty="0" err="1">
                <a:latin typeface="Century Gothic" pitchFamily="34" charset="0"/>
              </a:rPr>
              <a:t>card</a:t>
            </a:r>
            <a:r>
              <a:rPr lang="fr-FR" dirty="0">
                <a:latin typeface="Century Gothic" pitchFamily="34" charset="0"/>
              </a:rPr>
              <a:t>, </a:t>
            </a:r>
            <a:r>
              <a:rPr lang="fr-FR" dirty="0" err="1">
                <a:latin typeface="Century Gothic" pitchFamily="34" charset="0"/>
              </a:rPr>
              <a:t>hypovol</a:t>
            </a:r>
            <a:r>
              <a:rPr lang="fr-FR" dirty="0">
                <a:latin typeface="Century Gothic" pitchFamily="34" charset="0"/>
              </a:rPr>
              <a:t>, </a:t>
            </a:r>
            <a:r>
              <a:rPr lang="fr-FR" dirty="0" err="1">
                <a:latin typeface="Century Gothic" pitchFamily="34" charset="0"/>
              </a:rPr>
              <a:t>ttt</a:t>
            </a:r>
            <a:r>
              <a:rPr lang="fr-FR" dirty="0">
                <a:latin typeface="Century Gothic" pitchFamily="34" charset="0"/>
              </a:rPr>
              <a:t> néphrotoxique</a:t>
            </a:r>
          </a:p>
          <a:p>
            <a:r>
              <a:rPr lang="fr-FR" dirty="0">
                <a:latin typeface="Century Gothic" pitchFamily="34" charset="0"/>
              </a:rPr>
              <a:t>Evaluer état clinique du patient</a:t>
            </a:r>
          </a:p>
          <a:p>
            <a:pPr lvl="2"/>
            <a:r>
              <a:rPr lang="fr-FR" dirty="0">
                <a:latin typeface="Century Gothic" pitchFamily="34" charset="0"/>
              </a:rPr>
              <a:t>Instabilité</a:t>
            </a:r>
          </a:p>
          <a:p>
            <a:pPr lvl="2"/>
            <a:r>
              <a:rPr lang="fr-FR" dirty="0">
                <a:latin typeface="Century Gothic" pitchFamily="34" charset="0"/>
              </a:rPr>
              <a:t>États précaires</a:t>
            </a:r>
          </a:p>
          <a:p>
            <a:r>
              <a:rPr lang="fr-FR" dirty="0">
                <a:latin typeface="Century Gothic" pitchFamily="34" charset="0"/>
              </a:rPr>
              <a:t>Informer le patient</a:t>
            </a:r>
          </a:p>
          <a:p>
            <a:pPr lvl="2"/>
            <a:r>
              <a:rPr lang="fr-FR" dirty="0">
                <a:latin typeface="Century Gothic" pitchFamily="34" charset="0"/>
              </a:rPr>
              <a:t>Risques</a:t>
            </a:r>
          </a:p>
          <a:p>
            <a:pPr lvl="2"/>
            <a:r>
              <a:rPr lang="fr-FR" dirty="0">
                <a:latin typeface="Century Gothic" pitchFamily="34" charset="0"/>
              </a:rPr>
              <a:t>Types d’anesthésie envisagée</a:t>
            </a:r>
          </a:p>
          <a:p>
            <a:pPr lvl="2"/>
            <a:r>
              <a:rPr lang="fr-FR" dirty="0">
                <a:latin typeface="Century Gothic" pitchFamily="34" charset="0"/>
              </a:rPr>
              <a:t>préparation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Evaluation du patient </a:t>
            </a:r>
          </a:p>
        </p:txBody>
      </p:sp>
    </p:spTree>
    <p:extLst>
      <p:ext uri="{BB962C8B-B14F-4D97-AF65-F5344CB8AC3E}">
        <p14:creationId xmlns:p14="http://schemas.microsoft.com/office/powerpoint/2010/main" val="1576093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3675"/>
            <a:ext cx="8229600" cy="4183677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6">
                    <a:lumMod val="90000"/>
                  </a:schemeClr>
                </a:solidFill>
                <a:latin typeface="Century Gothic" pitchFamily="34" charset="0"/>
              </a:rPr>
              <a:t>Metformine et produits de contrastes iodés </a:t>
            </a:r>
            <a:r>
              <a:rPr lang="fr-FR" dirty="0">
                <a:latin typeface="Century Gothic" pitchFamily="34" charset="0"/>
                <a:sym typeface="Wingdings 3"/>
              </a:rPr>
              <a:t> risque d’acidose lactique si IRA</a:t>
            </a:r>
          </a:p>
          <a:p>
            <a:pPr marL="0" indent="0">
              <a:buNone/>
            </a:pPr>
            <a:r>
              <a:rPr lang="fr-FR" dirty="0">
                <a:latin typeface="Century Gothic" pitchFamily="34" charset="0"/>
                <a:sym typeface="Wingdings 3"/>
              </a:rPr>
              <a:t>	Arrêt 48h avant</a:t>
            </a:r>
          </a:p>
          <a:p>
            <a:endParaRPr lang="fr-FR" dirty="0">
              <a:latin typeface="Century Gothic" pitchFamily="34" charset="0"/>
              <a:sym typeface="Wingdings 3"/>
            </a:endParaRPr>
          </a:p>
          <a:p>
            <a:r>
              <a:rPr lang="fr-FR" dirty="0">
                <a:latin typeface="Century Gothic" pitchFamily="34" charset="0"/>
                <a:sym typeface="Wingdings 3"/>
              </a:rPr>
              <a:t>Gestion des </a:t>
            </a:r>
            <a:r>
              <a:rPr lang="fr-FR" dirty="0">
                <a:solidFill>
                  <a:schemeClr val="accent3"/>
                </a:solidFill>
                <a:latin typeface="Century Gothic" pitchFamily="34" charset="0"/>
                <a:sym typeface="Wingdings 3"/>
              </a:rPr>
              <a:t>anticoagulants</a:t>
            </a:r>
            <a:r>
              <a:rPr lang="fr-FR" dirty="0">
                <a:latin typeface="Century Gothic" pitchFamily="34" charset="0"/>
                <a:sym typeface="Wingdings 3"/>
              </a:rPr>
              <a:t> si geste interventionnel</a:t>
            </a:r>
          </a:p>
          <a:p>
            <a:endParaRPr lang="fr-FR" dirty="0">
              <a:latin typeface="Century Gothic" pitchFamily="34" charset="0"/>
              <a:sym typeface="Wingdings 3"/>
            </a:endParaRPr>
          </a:p>
          <a:p>
            <a:r>
              <a:rPr lang="fr-FR" dirty="0">
                <a:latin typeface="Century Gothic" pitchFamily="34" charset="0"/>
                <a:sym typeface="Wingdings 3"/>
              </a:rPr>
              <a:t>Gestion des terrains allergiques si PCI</a:t>
            </a:r>
          </a:p>
          <a:p>
            <a:pPr lvl="2"/>
            <a:r>
              <a:rPr lang="fr-FR" dirty="0" err="1">
                <a:latin typeface="Century Gothic" pitchFamily="34" charset="0"/>
                <a:sym typeface="Wingdings 3"/>
              </a:rPr>
              <a:t>Prednisolone</a:t>
            </a:r>
            <a:r>
              <a:rPr lang="fr-FR" dirty="0">
                <a:latin typeface="Century Gothic" pitchFamily="34" charset="0"/>
                <a:sym typeface="Wingdings 3"/>
              </a:rPr>
              <a:t>: 1mg /kg IV le jour: 12h et 2h avant</a:t>
            </a:r>
          </a:p>
          <a:p>
            <a:pPr lvl="2"/>
            <a:r>
              <a:rPr lang="fr-FR" dirty="0">
                <a:latin typeface="Century Gothic" pitchFamily="34" charset="0"/>
                <a:sym typeface="Wingdings 3"/>
              </a:rPr>
              <a:t>Hydroxyzine : 100mg po en prémédication</a:t>
            </a:r>
          </a:p>
          <a:p>
            <a:pPr lvl="2"/>
            <a:endParaRPr lang="fr-FR" dirty="0">
              <a:latin typeface="Century Gothic" pitchFamily="34" charset="0"/>
              <a:sym typeface="Wingdings 3"/>
            </a:endParaRPr>
          </a:p>
          <a:p>
            <a:r>
              <a:rPr lang="fr-FR" dirty="0">
                <a:latin typeface="Century Gothic" pitchFamily="34" charset="0"/>
                <a:sym typeface="Wingdings 3"/>
              </a:rPr>
              <a:t>Préparation des insuffisants rénaux si PCI</a:t>
            </a:r>
          </a:p>
          <a:p>
            <a:pPr lvl="2"/>
            <a:r>
              <a:rPr lang="fr-FR" dirty="0" err="1">
                <a:latin typeface="Century Gothic" pitchFamily="34" charset="0"/>
                <a:sym typeface="Wingdings 3"/>
              </a:rPr>
              <a:t>Rehydratation</a:t>
            </a:r>
            <a:r>
              <a:rPr lang="fr-FR" dirty="0">
                <a:latin typeface="Century Gothic" pitchFamily="34" charset="0"/>
                <a:sym typeface="Wingdings 3"/>
              </a:rPr>
              <a:t> : </a:t>
            </a:r>
            <a:r>
              <a:rPr lang="fr-FR" dirty="0" err="1">
                <a:latin typeface="Century Gothic" pitchFamily="34" charset="0"/>
                <a:sym typeface="Wingdings 3"/>
              </a:rPr>
              <a:t>ssi</a:t>
            </a:r>
            <a:r>
              <a:rPr lang="fr-FR" dirty="0">
                <a:latin typeface="Century Gothic" pitchFamily="34" charset="0"/>
                <a:sym typeface="Wingdings 3"/>
              </a:rPr>
              <a:t> 1000 ml/24h</a:t>
            </a:r>
          </a:p>
          <a:p>
            <a:pPr lvl="2"/>
            <a:r>
              <a:rPr lang="fr-FR" dirty="0">
                <a:latin typeface="Century Gothic" pitchFamily="34" charset="0"/>
                <a:sym typeface="Wingdings 3"/>
              </a:rPr>
              <a:t>N-</a:t>
            </a:r>
            <a:r>
              <a:rPr lang="fr-FR" dirty="0" err="1">
                <a:latin typeface="Century Gothic" pitchFamily="34" charset="0"/>
                <a:sym typeface="Wingdings 3"/>
              </a:rPr>
              <a:t>acétyl</a:t>
            </a:r>
            <a:r>
              <a:rPr lang="fr-FR" dirty="0">
                <a:latin typeface="Century Gothic" pitchFamily="34" charset="0"/>
                <a:sym typeface="Wingdings 3"/>
              </a:rPr>
              <a:t> cystéine: 2x600mg po la veille et 24h suivant le PCI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Gestion des traitements </a:t>
            </a:r>
          </a:p>
        </p:txBody>
      </p:sp>
    </p:spTree>
    <p:extLst>
      <p:ext uri="{BB962C8B-B14F-4D97-AF65-F5344CB8AC3E}">
        <p14:creationId xmlns:p14="http://schemas.microsoft.com/office/powerpoint/2010/main" val="3390231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3675"/>
            <a:ext cx="8229600" cy="2599501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Century Gothic" pitchFamily="34" charset="0"/>
              </a:rPr>
              <a:t>Mêmes règles que pour toute anesthésie générale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Selon qualité du dernier repas</a:t>
            </a:r>
          </a:p>
          <a:p>
            <a:pPr lvl="2"/>
            <a:r>
              <a:rPr lang="fr-FR" dirty="0">
                <a:latin typeface="Century Gothic" pitchFamily="34" charset="0"/>
              </a:rPr>
              <a:t>6h pour solides</a:t>
            </a:r>
          </a:p>
          <a:p>
            <a:pPr lvl="2"/>
            <a:r>
              <a:rPr lang="fr-FR" dirty="0">
                <a:latin typeface="Century Gothic" pitchFamily="34" charset="0"/>
              </a:rPr>
              <a:t>2h pour liquides non lactés, sans résidus chez les enfants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49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Jeun</a:t>
            </a:r>
          </a:p>
        </p:txBody>
      </p:sp>
    </p:spTree>
    <p:extLst>
      <p:ext uri="{BB962C8B-B14F-4D97-AF65-F5344CB8AC3E}">
        <p14:creationId xmlns:p14="http://schemas.microsoft.com/office/powerpoint/2010/main" val="33878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46237"/>
            <a:ext cx="8784976" cy="4958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      </a:t>
            </a:r>
            <a:r>
              <a:rPr lang="fr-FR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Enquête Anesthésie en France  1996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[</a:t>
            </a:r>
            <a:r>
              <a:rPr lang="fr-FR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Clergue F et al    AFAR 1999] </a:t>
            </a:r>
          </a:p>
          <a:p>
            <a:pPr marL="0" indent="0">
              <a:buNone/>
            </a:pPr>
            <a:endParaRPr lang="fr-FR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accent6">
                    <a:lumMod val="90000"/>
                  </a:schemeClr>
                </a:solidFill>
                <a:latin typeface="Century Gothic" panose="020B0502020202020204" pitchFamily="34" charset="0"/>
              </a:rPr>
              <a:t>Anesthésie hors bloc : 20% </a:t>
            </a:r>
            <a:r>
              <a:rPr lang="fr-FR" dirty="0">
                <a:latin typeface="Century Gothic" panose="020B0502020202020204" pitchFamily="34" charset="0"/>
              </a:rPr>
              <a:t>du Total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Endoscopie : 77%</a:t>
            </a:r>
          </a:p>
          <a:p>
            <a:pPr lvl="3"/>
            <a:r>
              <a:rPr lang="fr-FR" sz="2400" dirty="0">
                <a:latin typeface="Century Gothic" panose="020B0502020202020204" pitchFamily="34" charset="0"/>
              </a:rPr>
              <a:t>Endoscopie digestive 95%</a:t>
            </a:r>
          </a:p>
          <a:p>
            <a:pPr lvl="3"/>
            <a:r>
              <a:rPr lang="fr-FR" sz="3200" dirty="0">
                <a:solidFill>
                  <a:srgbClr val="DD757C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</a:t>
            </a:r>
            <a:r>
              <a:rPr lang="fr-FR" sz="2400" dirty="0">
                <a:latin typeface="Century Gothic" panose="020B0502020202020204" pitchFamily="34" charset="0"/>
                <a:sym typeface="Webdings" panose="05030102010509060703" pitchFamily="18" charset="2"/>
              </a:rPr>
              <a:t> </a:t>
            </a:r>
            <a:r>
              <a:rPr lang="fr-FR" sz="2400" dirty="0">
                <a:latin typeface="Century Gothic" panose="020B0502020202020204" pitchFamily="34" charset="0"/>
              </a:rPr>
              <a:t>2/3 cas </a:t>
            </a:r>
            <a:r>
              <a:rPr lang="fr-FR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en </a:t>
            </a:r>
            <a:r>
              <a:rPr lang="fr-FR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ambulatoire </a:t>
            </a:r>
          </a:p>
          <a:p>
            <a:pPr lvl="3"/>
            <a:endParaRPr lang="fr-FR" sz="2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Radiologie : 53%  </a:t>
            </a:r>
          </a:p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(hors chirurgie, obstétrique, endoscopie, </a:t>
            </a:r>
            <a:r>
              <a:rPr lang="fr-FR" sz="1800" dirty="0" err="1">
                <a:latin typeface="Century Gothic" panose="020B0502020202020204" pitchFamily="34" charset="0"/>
              </a:rPr>
              <a:t>sysmothérapie</a:t>
            </a:r>
            <a:r>
              <a:rPr lang="fr-FR" sz="1800" dirty="0">
                <a:latin typeface="Century Gothic" panose="020B0502020202020204" pitchFamily="34" charset="0"/>
              </a:rPr>
              <a:t>,  </a:t>
            </a:r>
            <a:r>
              <a:rPr lang="fr-FR" sz="1800" dirty="0" err="1">
                <a:latin typeface="Century Gothic" panose="020B0502020202020204" pitchFamily="34" charset="0"/>
              </a:rPr>
              <a:t>cardioversion</a:t>
            </a:r>
            <a:r>
              <a:rPr lang="fr-FR" sz="18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81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3675"/>
            <a:ext cx="8229600" cy="3751629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Surtout chez les enfants 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Dans l’heure qui précède l’acte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Quelques fois peut </a:t>
            </a:r>
            <a:r>
              <a:rPr lang="fr-FR" dirty="0" err="1">
                <a:latin typeface="Century Gothic" panose="020B0502020202020204" pitchFamily="34" charset="0"/>
              </a:rPr>
              <a:t>suffir</a:t>
            </a:r>
            <a:r>
              <a:rPr lang="fr-FR" dirty="0">
                <a:latin typeface="Century Gothic" panose="020B0502020202020204" pitchFamily="34" charset="0"/>
              </a:rPr>
              <a:t> à faire l’acte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Médicaments </a:t>
            </a:r>
          </a:p>
          <a:p>
            <a:pPr lvl="1"/>
            <a:r>
              <a:rPr lang="fr-FR" dirty="0" err="1">
                <a:latin typeface="Century Gothic" panose="020B0502020202020204" pitchFamily="34" charset="0"/>
              </a:rPr>
              <a:t>Hydroxyzine</a:t>
            </a:r>
            <a:r>
              <a:rPr lang="fr-FR" dirty="0">
                <a:latin typeface="Century Gothic" panose="020B0502020202020204" pitchFamily="34" charset="0"/>
              </a:rPr>
              <a:t> : 1 - 2 mg / kg per os   </a:t>
            </a:r>
          </a:p>
          <a:p>
            <a:pPr lvl="1"/>
            <a:r>
              <a:rPr lang="fr-FR" dirty="0" err="1">
                <a:latin typeface="Century Gothic" panose="020B0502020202020204" pitchFamily="34" charset="0"/>
              </a:rPr>
              <a:t>Midazolam</a:t>
            </a:r>
            <a:r>
              <a:rPr lang="fr-FR" dirty="0">
                <a:latin typeface="Century Gothic" panose="020B0502020202020204" pitchFamily="34" charset="0"/>
              </a:rPr>
              <a:t>:   - 0,5 mg /kg </a:t>
            </a:r>
            <a:r>
              <a:rPr lang="fr-FR" dirty="0" err="1">
                <a:latin typeface="Century Gothic" panose="020B0502020202020204" pitchFamily="34" charset="0"/>
              </a:rPr>
              <a:t>Por</a:t>
            </a:r>
            <a:r>
              <a:rPr lang="fr-FR" dirty="0">
                <a:latin typeface="Century Gothic" panose="020B0502020202020204" pitchFamily="34" charset="0"/>
              </a:rPr>
              <a:t> os agit en 15 min</a:t>
            </a:r>
          </a:p>
          <a:p>
            <a:pPr marL="411480" lvl="1" indent="0">
              <a:buNone/>
            </a:pPr>
            <a:r>
              <a:rPr lang="fr-FR" dirty="0">
                <a:latin typeface="Century Gothic" panose="020B0502020202020204" pitchFamily="34" charset="0"/>
              </a:rPr>
              <a:t>                           - 0,3 mg / kg </a:t>
            </a:r>
            <a:r>
              <a:rPr lang="fr-FR" dirty="0" err="1">
                <a:latin typeface="Century Gothic" panose="020B0502020202020204" pitchFamily="34" charset="0"/>
              </a:rPr>
              <a:t>intrarectale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696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Prémédication</a:t>
            </a:r>
          </a:p>
        </p:txBody>
      </p:sp>
    </p:spTree>
    <p:extLst>
      <p:ext uri="{BB962C8B-B14F-4D97-AF65-F5344CB8AC3E}">
        <p14:creationId xmlns:p14="http://schemas.microsoft.com/office/powerpoint/2010/main" val="4047270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" y="786249"/>
            <a:ext cx="7036882" cy="57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3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9994"/>
            <a:ext cx="8229600" cy="1143000"/>
          </a:xfrm>
        </p:spPr>
        <p:txBody>
          <a:bodyPr/>
          <a:lstStyle/>
          <a:p>
            <a:r>
              <a:rPr lang="fr-FR" dirty="0"/>
              <a:t>Technique anesthésique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590176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Century Gothic" pitchFamily="34" charset="0"/>
              </a:rPr>
              <a:t>Instrumental</a:t>
            </a:r>
          </a:p>
          <a:p>
            <a:pPr lvl="2"/>
            <a:r>
              <a:rPr lang="fr-FR" dirty="0">
                <a:latin typeface="Century Gothic" pitchFamily="34" charset="0"/>
              </a:rPr>
              <a:t>PANI</a:t>
            </a:r>
          </a:p>
          <a:p>
            <a:pPr lvl="2"/>
            <a:r>
              <a:rPr lang="fr-FR" dirty="0">
                <a:latin typeface="Century Gothic" pitchFamily="34" charset="0"/>
              </a:rPr>
              <a:t>ECG</a:t>
            </a:r>
          </a:p>
          <a:p>
            <a:pPr lvl="2"/>
            <a:r>
              <a:rPr lang="fr-FR" dirty="0">
                <a:latin typeface="Century Gothic" pitchFamily="34" charset="0"/>
              </a:rPr>
              <a:t>SPO2</a:t>
            </a:r>
          </a:p>
          <a:p>
            <a:pPr lvl="2"/>
            <a:r>
              <a:rPr lang="fr-FR" b="1" dirty="0" err="1">
                <a:solidFill>
                  <a:srgbClr val="FFC000"/>
                </a:solidFill>
                <a:latin typeface="Century Gothic" pitchFamily="34" charset="0"/>
              </a:rPr>
              <a:t>Capnographe</a:t>
            </a:r>
            <a:r>
              <a:rPr lang="fr-FR" b="1" dirty="0">
                <a:solidFill>
                  <a:srgbClr val="FFC000"/>
                </a:solidFill>
                <a:latin typeface="Century Gothic" pitchFamily="34" charset="0"/>
              </a:rPr>
              <a:t>+++</a:t>
            </a:r>
          </a:p>
          <a:p>
            <a:pPr lvl="2"/>
            <a:r>
              <a:rPr lang="fr-FR" dirty="0">
                <a:latin typeface="Century Gothic" pitchFamily="34" charset="0"/>
              </a:rPr>
              <a:t>T° si durée </a:t>
            </a:r>
            <a:r>
              <a:rPr lang="en-US" dirty="0">
                <a:latin typeface="Century Gothic" pitchFamily="34" charset="0"/>
              </a:rPr>
              <a:t>&gt;</a:t>
            </a:r>
            <a:r>
              <a:rPr lang="fr-FR" dirty="0">
                <a:latin typeface="Century Gothic" pitchFamily="34" charset="0"/>
              </a:rPr>
              <a:t> 1h</a:t>
            </a:r>
          </a:p>
          <a:p>
            <a:pPr lvl="2"/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Clinique pour le niveau de sédation</a:t>
            </a:r>
          </a:p>
          <a:p>
            <a:pPr lvl="2"/>
            <a:r>
              <a:rPr lang="fr-FR" dirty="0">
                <a:latin typeface="Century Gothic" pitchFamily="34" charset="0"/>
              </a:rPr>
              <a:t>Score de Ramsay ou autre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5656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Monitorage</a:t>
            </a:r>
          </a:p>
        </p:txBody>
      </p:sp>
    </p:spTree>
    <p:extLst>
      <p:ext uri="{BB962C8B-B14F-4D97-AF65-F5344CB8AC3E}">
        <p14:creationId xmlns:p14="http://schemas.microsoft.com/office/powerpoint/2010/main" val="28751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4526280"/>
          </a:xfrm>
        </p:spPr>
        <p:txBody>
          <a:bodyPr/>
          <a:lstStyle/>
          <a:p>
            <a:r>
              <a:rPr lang="fr-FR" dirty="0">
                <a:latin typeface="Century Gothic" pitchFamily="34" charset="0"/>
              </a:rPr>
              <a:t>Voie Veineuse Périphérique</a:t>
            </a: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O2  si pas d’intubation </a:t>
            </a:r>
          </a:p>
          <a:p>
            <a:pPr lvl="1"/>
            <a:r>
              <a:rPr lang="fr-FR" dirty="0">
                <a:latin typeface="Century Gothic" pitchFamily="34" charset="0"/>
              </a:rPr>
              <a:t>Sonde</a:t>
            </a:r>
          </a:p>
          <a:p>
            <a:pPr lvl="1"/>
            <a:r>
              <a:rPr lang="fr-FR" dirty="0">
                <a:latin typeface="Century Gothic" pitchFamily="34" charset="0"/>
              </a:rPr>
              <a:t>Masque</a:t>
            </a:r>
          </a:p>
          <a:p>
            <a:pPr lvl="1"/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Monitorage CO2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 anesthésique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Conditionnement</a:t>
            </a:r>
          </a:p>
        </p:txBody>
      </p:sp>
    </p:spTree>
    <p:extLst>
      <p:ext uri="{BB962C8B-B14F-4D97-AF65-F5344CB8AC3E}">
        <p14:creationId xmlns:p14="http://schemas.microsoft.com/office/powerpoint/2010/main" val="756026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4526280"/>
          </a:xfrm>
        </p:spPr>
        <p:txBody>
          <a:bodyPr/>
          <a:lstStyle/>
          <a:p>
            <a:r>
              <a:rPr lang="fr-FR" dirty="0"/>
              <a:t>AG </a:t>
            </a:r>
          </a:p>
          <a:p>
            <a:r>
              <a:rPr lang="fr-FR" dirty="0"/>
              <a:t>Sédation +++ </a:t>
            </a:r>
          </a:p>
          <a:p>
            <a:r>
              <a:rPr lang="fr-FR" dirty="0"/>
              <a:t>ALR  </a:t>
            </a:r>
            <a:r>
              <a:rPr lang="fr-FR" dirty="0">
                <a:sym typeface="Symbol"/>
              </a:rPr>
              <a:t>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 anesthésique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Choix de la technique</a:t>
            </a:r>
          </a:p>
        </p:txBody>
      </p:sp>
    </p:spTree>
    <p:extLst>
      <p:ext uri="{BB962C8B-B14F-4D97-AF65-F5344CB8AC3E}">
        <p14:creationId xmlns:p14="http://schemas.microsoft.com/office/powerpoint/2010/main" val="348488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Century Gothic" pitchFamily="34" charset="0"/>
              </a:rPr>
              <a:t>  </a:t>
            </a:r>
          </a:p>
          <a:p>
            <a:endParaRPr lang="fr-FR" dirty="0"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b="1" dirty="0">
                <a:latin typeface="Century Gothic" pitchFamily="34" charset="0"/>
              </a:rPr>
              <a:t>Etat du patient</a:t>
            </a:r>
            <a:endParaRPr lang="fr-FR" dirty="0"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b="1" dirty="0">
                <a:latin typeface="Century Gothic" pitchFamily="34" charset="0"/>
              </a:rPr>
              <a:t>Impératifs de l’acte lui-même</a:t>
            </a:r>
            <a:endParaRPr lang="fr-FR" dirty="0"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b="1" dirty="0">
                <a:latin typeface="Century Gothic" pitchFamily="34" charset="0"/>
              </a:rPr>
              <a:t>Détails de l’intervention</a:t>
            </a:r>
          </a:p>
          <a:p>
            <a:pPr lvl="1">
              <a:lnSpc>
                <a:spcPct val="120000"/>
              </a:lnSpc>
            </a:pPr>
            <a:r>
              <a:rPr lang="fr-FR" b="1" dirty="0">
                <a:solidFill>
                  <a:schemeClr val="accent3"/>
                </a:solidFill>
                <a:latin typeface="Century Gothic" pitchFamily="34" charset="0"/>
              </a:rPr>
              <a:t>Durée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Niveau de douleur engendrée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Complications fréquentes</a:t>
            </a:r>
          </a:p>
          <a:p>
            <a:pPr lvl="1">
              <a:lnSpc>
                <a:spcPct val="170000"/>
              </a:lnSpc>
            </a:pPr>
            <a:r>
              <a:rPr lang="fr-FR" dirty="0">
                <a:latin typeface="Century Gothic" pitchFamily="34" charset="0"/>
              </a:rPr>
              <a:t>Positionnement du patient</a:t>
            </a:r>
          </a:p>
          <a:p>
            <a:pPr>
              <a:lnSpc>
                <a:spcPct val="170000"/>
              </a:lnSpc>
            </a:pPr>
            <a:r>
              <a:rPr lang="fr-FR" b="1" dirty="0">
                <a:latin typeface="Century Gothic" pitchFamily="34" charset="0"/>
              </a:rPr>
              <a:t>Objectifs  visés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Maintient d’une conscience?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Maintien d’une ventilation spontanée?</a:t>
            </a:r>
          </a:p>
          <a:p>
            <a:pPr lvl="1"/>
            <a:endParaRPr lang="fr-FR" dirty="0">
              <a:latin typeface="Century Gothic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5696" y="1340768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Choix de la technique</a:t>
            </a:r>
          </a:p>
        </p:txBody>
      </p:sp>
    </p:spTree>
    <p:extLst>
      <p:ext uri="{BB962C8B-B14F-4D97-AF65-F5344CB8AC3E}">
        <p14:creationId xmlns:p14="http://schemas.microsoft.com/office/powerpoint/2010/main" val="4212684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Choix de la technique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60008"/>
              </p:ext>
            </p:extLst>
          </p:nvPr>
        </p:nvGraphicFramePr>
        <p:xfrm>
          <a:off x="179513" y="2835802"/>
          <a:ext cx="8784975" cy="26924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Technique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               Durée</a:t>
                      </a:r>
                      <a:r>
                        <a:rPr lang="fr-FR" sz="24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&lt; 1H               &gt;1H</a:t>
                      </a:r>
                      <a:endParaRPr lang="fr-FR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Position</a:t>
                      </a:r>
                      <a:r>
                        <a:rPr lang="fr-FR" sz="24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DD/DL               DV</a:t>
                      </a:r>
                      <a:endParaRPr lang="fr-FR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/>
                        <a:t>Sédation</a:t>
                      </a:r>
                      <a:r>
                        <a:rPr lang="fr-FR" sz="2000" baseline="0" dirty="0"/>
                        <a:t>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2000" dirty="0"/>
                    </a:p>
                    <a:p>
                      <a:pPr marL="0" indent="0">
                        <a:buFontTx/>
                        <a:buNone/>
                      </a:pPr>
                      <a:endParaRPr lang="fr-FR" sz="2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dirty="0"/>
                        <a:t>  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2000" dirty="0"/>
                    </a:p>
                    <a:p>
                      <a:pPr marL="0" indent="0">
                        <a:buFontTx/>
                        <a:buNone/>
                      </a:pPr>
                      <a:endParaRPr lang="fr-FR" sz="2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38">
                <a:tc>
                  <a:txBody>
                    <a:bodyPr/>
                    <a:lstStyle/>
                    <a:p>
                      <a:r>
                        <a:rPr lang="fr-FR" sz="2000" dirty="0"/>
                        <a:t>AG</a:t>
                      </a:r>
                      <a:r>
                        <a:rPr lang="fr-FR" sz="2000" baseline="0" dirty="0"/>
                        <a:t>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solidFill>
                            <a:srgbClr val="FFC00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solidFill>
                            <a:srgbClr val="FFC000"/>
                          </a:solidFill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45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1728192"/>
          </a:xfrm>
        </p:spPr>
        <p:txBody>
          <a:bodyPr/>
          <a:lstStyle/>
          <a:p>
            <a:r>
              <a:rPr lang="fr-FR" dirty="0">
                <a:latin typeface="Century Gothic" pitchFamily="34" charset="0"/>
              </a:rPr>
              <a:t> Préférence des agents à cinétique rapide et qualité du réveil.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4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508806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5283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Propofol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Doses sédation: 0,5 – 1mg/Kg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Doses anesthésiques: 2-3 mg/kg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Modalités : </a:t>
            </a:r>
          </a:p>
          <a:p>
            <a:pPr lvl="2">
              <a:lnSpc>
                <a:spcPct val="110000"/>
              </a:lnSpc>
            </a:pPr>
            <a:r>
              <a:rPr lang="fr-FR" dirty="0">
                <a:solidFill>
                  <a:schemeClr val="accent3"/>
                </a:solidFill>
                <a:latin typeface="Century Gothic" panose="020B0502020202020204" pitchFamily="34" charset="0"/>
              </a:rPr>
              <a:t>Réinjections </a:t>
            </a:r>
            <a:r>
              <a:rPr lang="fr-FR" dirty="0">
                <a:latin typeface="Century Gothic" panose="020B0502020202020204" pitchFamily="34" charset="0"/>
              </a:rPr>
              <a:t>par bolus: 0,2 – 0,7 mg/kg avec période réfractaire de 3 à 10 min.</a:t>
            </a:r>
          </a:p>
          <a:p>
            <a:pPr lvl="2">
              <a:lnSpc>
                <a:spcPct val="110000"/>
              </a:lnSpc>
            </a:pPr>
            <a:r>
              <a:rPr lang="fr-FR" dirty="0">
                <a:solidFill>
                  <a:srgbClr val="D3B5E9"/>
                </a:solidFill>
                <a:latin typeface="Century Gothic" panose="020B0502020202020204" pitchFamily="34" charset="0"/>
              </a:rPr>
              <a:t>Débit continu </a:t>
            </a:r>
            <a:r>
              <a:rPr lang="fr-FR" dirty="0">
                <a:latin typeface="Century Gothic" panose="020B0502020202020204" pitchFamily="34" charset="0"/>
              </a:rPr>
              <a:t>PSE: 3 - 5 mg/ kg / h ou AIVOC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3569490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3600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Midazolam</a:t>
            </a:r>
            <a:endParaRPr lang="fr-FR" dirty="0">
              <a:latin typeface="Century Gothic" panose="020B0502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Dose anesthésique: 0,3 mg/kg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Dose de sédation: 0,1 – 0,3 mg/kg en bolus</a:t>
            </a:r>
          </a:p>
          <a:p>
            <a:pPr marL="1746504" lvl="8" indent="0">
              <a:lnSpc>
                <a:spcPct val="110000"/>
              </a:lnSpc>
              <a:buNone/>
            </a:pPr>
            <a:r>
              <a:rPr lang="fr-FR" dirty="0">
                <a:latin typeface="Century Gothic" panose="020B0502020202020204" pitchFamily="34" charset="0"/>
              </a:rPr>
              <a:t>                                 Moitié dose chez le sujet âgé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Pb de variabilité individuelle </a:t>
            </a:r>
            <a:r>
              <a:rPr lang="fr-FR" sz="1800" dirty="0">
                <a:latin typeface="Century Gothic" panose="020B0502020202020204" pitchFamily="34" charset="0"/>
                <a:sym typeface="Wingdings 3"/>
              </a:rPr>
              <a:t> inconstance de l’effet</a:t>
            </a:r>
            <a:r>
              <a:rPr lang="fr-FR" sz="1800" dirty="0">
                <a:latin typeface="Century Gothic" panose="020B0502020202020204" pitchFamily="34" charset="0"/>
              </a:rPr>
              <a:t>  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Century Gothic" panose="020B0502020202020204" pitchFamily="34" charset="0"/>
              </a:rPr>
              <a:t>Demi-vie  longue: 4h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59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09994"/>
            <a:ext cx="8229600" cy="1143000"/>
          </a:xfrm>
        </p:spPr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269166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46237"/>
            <a:ext cx="8784976" cy="40870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/>
              <a:t>      </a:t>
            </a:r>
            <a:r>
              <a:rPr lang="fr-FR" sz="39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ASA Claims USA 2009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[</a:t>
            </a:r>
            <a:r>
              <a:rPr lang="en-US" sz="1500" i="1" dirty="0" err="1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Metzner</a:t>
            </a:r>
            <a:r>
              <a:rPr lang="en-US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J,Cur</a:t>
            </a:r>
            <a:r>
              <a:rPr lang="en-US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sz="1500" i="1" dirty="0" err="1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Anaest</a:t>
            </a:r>
            <a:r>
              <a:rPr lang="en-US" sz="1500" i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2009] </a:t>
            </a:r>
            <a:endParaRPr lang="fr-FR" sz="1500" i="1" dirty="0">
              <a:solidFill>
                <a:srgbClr val="FF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accent6">
                  <a:lumMod val="90000"/>
                </a:schemeClr>
              </a:solidFill>
            </a:endParaRPr>
          </a:p>
          <a:p>
            <a:r>
              <a:rPr lang="fr-FR" dirty="0"/>
              <a:t> </a:t>
            </a:r>
            <a:r>
              <a:rPr lang="fr-FR" dirty="0">
                <a:latin typeface="Century Gothic" pitchFamily="34" charset="0"/>
              </a:rPr>
              <a:t>Incidence des décès :</a:t>
            </a:r>
          </a:p>
          <a:p>
            <a:pPr lvl="2"/>
            <a:r>
              <a:rPr lang="fr-FR" dirty="0">
                <a:latin typeface="Century Gothic" pitchFamily="34" charset="0"/>
              </a:rPr>
              <a:t>procédures réalisées en </a:t>
            </a:r>
            <a:r>
              <a:rPr lang="fr-FR" dirty="0">
                <a:solidFill>
                  <a:srgbClr val="FFC000"/>
                </a:solidFill>
                <a:latin typeface="Century Gothic" pitchFamily="34" charset="0"/>
              </a:rPr>
              <a:t>dehors  du bloc opératoire</a:t>
            </a:r>
            <a:r>
              <a:rPr lang="fr-FR" dirty="0">
                <a:latin typeface="Century Gothic" pitchFamily="34" charset="0"/>
              </a:rPr>
              <a:t> était de </a:t>
            </a:r>
            <a:r>
              <a:rPr lang="fr-FR" b="1" dirty="0">
                <a:solidFill>
                  <a:srgbClr val="FFC000"/>
                </a:solidFill>
                <a:latin typeface="Century Gothic" pitchFamily="34" charset="0"/>
              </a:rPr>
              <a:t>54% </a:t>
            </a:r>
            <a:r>
              <a:rPr lang="fr-FR" dirty="0">
                <a:latin typeface="Century Gothic" pitchFamily="34" charset="0"/>
              </a:rPr>
              <a:t>versus pour </a:t>
            </a:r>
          </a:p>
          <a:p>
            <a:pPr lvl="2"/>
            <a:r>
              <a:rPr lang="fr-FR" dirty="0">
                <a:latin typeface="Century Gothic" pitchFamily="34" charset="0"/>
              </a:rPr>
              <a:t>le  </a:t>
            </a:r>
            <a:r>
              <a:rPr lang="fr-FR" dirty="0">
                <a:solidFill>
                  <a:srgbClr val="D3B5E9"/>
                </a:solidFill>
                <a:latin typeface="Century Gothic" pitchFamily="34" charset="0"/>
              </a:rPr>
              <a:t>quartier  opératoire </a:t>
            </a:r>
            <a:r>
              <a:rPr lang="fr-FR" b="1" dirty="0">
                <a:solidFill>
                  <a:srgbClr val="D3B5E9"/>
                </a:solidFill>
                <a:latin typeface="Century Gothic" pitchFamily="34" charset="0"/>
              </a:rPr>
              <a:t>29%</a:t>
            </a:r>
          </a:p>
          <a:p>
            <a:pPr lvl="2"/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 cause  principale  étant une  </a:t>
            </a:r>
            <a:r>
              <a:rPr lang="fr-FR" dirty="0">
                <a:solidFill>
                  <a:srgbClr val="92D050"/>
                </a:solidFill>
                <a:latin typeface="Century Gothic" pitchFamily="34" charset="0"/>
              </a:rPr>
              <a:t>dépression  respiratoire  </a:t>
            </a:r>
            <a:r>
              <a:rPr lang="fr-FR" dirty="0">
                <a:latin typeface="Century Gothic" pitchFamily="34" charset="0"/>
              </a:rPr>
              <a:t>(44%)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1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969488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 Kétamine 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Dose anesthésique : 2 – 3 mg / kg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Dose de sédation: 1 – 2 mg Kg iv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Bon maintien des fonctions ventilatoires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Effets dysphoriques </a:t>
            </a:r>
            <a:r>
              <a:rPr lang="fr-FR" dirty="0">
                <a:latin typeface="Century Gothic" panose="020B0502020202020204" pitchFamily="34" charset="0"/>
                <a:sym typeface="Wingdings 3"/>
              </a:rPr>
              <a:t> adjonction de faibles doses de </a:t>
            </a:r>
            <a:r>
              <a:rPr lang="fr-FR" dirty="0" err="1">
                <a:latin typeface="Century Gothic" panose="020B0502020202020204" pitchFamily="34" charset="0"/>
                <a:sym typeface="Wingdings 3"/>
              </a:rPr>
              <a:t>midazolam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64834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528392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Sévoflurane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permettent l’induction, l’entretien, et la sédation des enfants</a:t>
            </a:r>
          </a:p>
          <a:p>
            <a:pPr lvl="1"/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Des morphiniques peuvent être utilisés</a:t>
            </a:r>
          </a:p>
          <a:p>
            <a:pPr lvl="2"/>
            <a:r>
              <a:rPr lang="fr-FR" dirty="0">
                <a:latin typeface="Century Gothic" panose="020B0502020202020204" pitchFamily="34" charset="0"/>
              </a:rPr>
              <a:t>Produits d’action courte: </a:t>
            </a:r>
            <a:r>
              <a:rPr lang="fr-FR" dirty="0" err="1">
                <a:latin typeface="Century Gothic" panose="020B0502020202020204" pitchFamily="34" charset="0"/>
              </a:rPr>
              <a:t>alfentanil</a:t>
            </a:r>
            <a:r>
              <a:rPr lang="fr-FR" dirty="0">
                <a:latin typeface="Century Gothic" panose="020B0502020202020204" pitchFamily="34" charset="0"/>
              </a:rPr>
              <a:t>+++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41221742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969488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Century Gothic" pitchFamily="34" charset="0"/>
              </a:rPr>
              <a:t> </a:t>
            </a:r>
            <a:r>
              <a:rPr lang="fr-FR" dirty="0">
                <a:solidFill>
                  <a:srgbClr val="D3B5E9"/>
                </a:solidFill>
                <a:latin typeface="Century Gothic" pitchFamily="34" charset="0"/>
              </a:rPr>
              <a:t>Association d’Hypnotiques </a:t>
            </a:r>
          </a:p>
          <a:p>
            <a:endParaRPr lang="fr-FR" dirty="0">
              <a:latin typeface="Century Gothic" pitchFamily="34" charset="0"/>
            </a:endParaRPr>
          </a:p>
          <a:p>
            <a:pPr lvl="1"/>
            <a:r>
              <a:rPr lang="fr-FR" dirty="0">
                <a:latin typeface="Century Gothic" pitchFamily="34" charset="0"/>
              </a:rPr>
              <a:t>L’administration conjointe de plusieurs médicaments ayant un effet synergique à l’induction permet </a:t>
            </a:r>
            <a:r>
              <a:rPr lang="fr-FR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de réduire  la posologie de chacun d’entre eux</a:t>
            </a:r>
            <a:r>
              <a:rPr lang="fr-FR" dirty="0">
                <a:latin typeface="Century Gothic" pitchFamily="34" charset="0"/>
              </a:rPr>
              <a:t> et ainsi d’en  limiter les effets secondaires. </a:t>
            </a:r>
          </a:p>
          <a:p>
            <a:pPr marL="411480" lvl="1" indent="0">
              <a:buNone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696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</p:spTree>
    <p:extLst>
      <p:ext uri="{BB962C8B-B14F-4D97-AF65-F5344CB8AC3E}">
        <p14:creationId xmlns:p14="http://schemas.microsoft.com/office/powerpoint/2010/main" val="445394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969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                      Soft </a:t>
            </a:r>
            <a:r>
              <a:rPr lang="fr-FR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Drugs</a:t>
            </a:r>
            <a:endParaRPr lang="fr-FR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r>
              <a:rPr lang="fr-FR" dirty="0" err="1">
                <a:latin typeface="Century Gothic" pitchFamily="34" charset="0"/>
              </a:rPr>
              <a:t>Dexmédétomidine</a:t>
            </a:r>
            <a:r>
              <a:rPr lang="fr-FR" dirty="0">
                <a:latin typeface="Century Gothic" pitchFamily="34" charset="0"/>
              </a:rPr>
              <a:t>	</a:t>
            </a:r>
          </a:p>
          <a:p>
            <a:r>
              <a:rPr lang="fr-FR" dirty="0" err="1">
                <a:latin typeface="Century Gothic" pitchFamily="34" charset="0"/>
              </a:rPr>
              <a:t>Remimazolam</a:t>
            </a:r>
            <a:endParaRPr lang="fr-FR" dirty="0">
              <a:latin typeface="Century Gothic" pitchFamily="34" charset="0"/>
            </a:endParaRPr>
          </a:p>
          <a:p>
            <a:r>
              <a:rPr lang="fr-FR" dirty="0" err="1">
                <a:latin typeface="Century Gothic" pitchFamily="34" charset="0"/>
              </a:rPr>
              <a:t>Ketofol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anesthésiques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696" y="1396536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Les agents anesthésiques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DF7000-35F5-47B6-8079-7277CEED1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2616206"/>
            <a:ext cx="6536218" cy="16255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BB7123-550A-478D-997C-BCC23DDE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73" y="2781266"/>
            <a:ext cx="6871053" cy="1295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CF98B4-700D-458B-8FE5-786FA084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000" y="4991803"/>
            <a:ext cx="4978656" cy="11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Précautions en radiologie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214811"/>
          </a:xfrm>
        </p:spPr>
        <p:txBody>
          <a:bodyPr/>
          <a:lstStyle/>
          <a:p>
            <a:r>
              <a:rPr lang="fr-FR" dirty="0">
                <a:latin typeface="Century Gothic" pitchFamily="34" charset="0"/>
              </a:rPr>
              <a:t>Tablier plombé</a:t>
            </a:r>
          </a:p>
          <a:p>
            <a:r>
              <a:rPr lang="fr-FR" dirty="0">
                <a:latin typeface="Century Gothic" pitchFamily="34" charset="0"/>
              </a:rPr>
              <a:t>Cache thyroïde</a:t>
            </a:r>
          </a:p>
          <a:p>
            <a:r>
              <a:rPr lang="fr-FR" dirty="0">
                <a:latin typeface="Century Gothic" pitchFamily="34" charset="0"/>
              </a:rPr>
              <a:t>Lunettes protectrices</a:t>
            </a:r>
          </a:p>
          <a:p>
            <a:r>
              <a:rPr lang="fr-FR" dirty="0">
                <a:latin typeface="Century Gothic" pitchFamily="34" charset="0"/>
              </a:rPr>
              <a:t>Dosimètre personnel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5616" y="1628800"/>
            <a:ext cx="76145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Protection contre les radiations </a:t>
            </a:r>
          </a:p>
        </p:txBody>
      </p:sp>
    </p:spTree>
    <p:extLst>
      <p:ext uri="{BB962C8B-B14F-4D97-AF65-F5344CB8AC3E}">
        <p14:creationId xmlns:p14="http://schemas.microsoft.com/office/powerpoint/2010/main" val="10620770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53536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fr-FR" sz="4000" dirty="0"/>
              <a:t> Précautions à prendre avant de pénétrer dans l’enceinte d’une IRM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879108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L’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entrée</a:t>
            </a:r>
            <a:r>
              <a:rPr lang="fr-FR" dirty="0">
                <a:latin typeface="Century Gothic" panose="020B0502020202020204" pitchFamily="34" charset="0"/>
              </a:rPr>
              <a:t> dans une enceinte présentant un fort spectre électromagnétique est 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interdite</a:t>
            </a:r>
            <a:r>
              <a:rPr lang="fr-FR" dirty="0">
                <a:latin typeface="Century Gothic" panose="020B0502020202020204" pitchFamily="34" charset="0"/>
              </a:rPr>
              <a:t> :</a:t>
            </a:r>
          </a:p>
          <a:p>
            <a:pPr lvl="2"/>
            <a:r>
              <a:rPr lang="fr-FR" dirty="0">
                <a:latin typeface="Century Gothic" panose="020B0502020202020204" pitchFamily="34" charset="0"/>
              </a:rPr>
              <a:t>aux patients porteurs de 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pacemaker et de défibrillateur </a:t>
            </a:r>
            <a:r>
              <a:rPr lang="fr-FR" dirty="0">
                <a:latin typeface="Century Gothic" panose="020B0502020202020204" pitchFamily="34" charset="0"/>
              </a:rPr>
              <a:t>implantable, de prothèse auditive, de pompe à insuline ou de système implanté d’administration de médicaments</a:t>
            </a:r>
          </a:p>
          <a:p>
            <a:pPr lvl="2"/>
            <a:endParaRPr lang="fr-FR" dirty="0">
              <a:latin typeface="Century Gothic" panose="020B0502020202020204" pitchFamily="34" charset="0"/>
            </a:endParaRPr>
          </a:p>
          <a:p>
            <a:pPr lvl="2"/>
            <a:r>
              <a:rPr lang="fr-FR" dirty="0">
                <a:latin typeface="Century Gothic" panose="020B0502020202020204" pitchFamily="34" charset="0"/>
              </a:rPr>
              <a:t>aux patients ayant des </a:t>
            </a:r>
            <a:r>
              <a:rPr lang="fr-FR" dirty="0">
                <a:solidFill>
                  <a:schemeClr val="accent3"/>
                </a:solidFill>
                <a:latin typeface="Century Gothic" panose="020B0502020202020204" pitchFamily="34" charset="0"/>
              </a:rPr>
              <a:t>implants métalliques ou des corps </a:t>
            </a:r>
            <a:r>
              <a:rPr lang="fr-FR" dirty="0">
                <a:latin typeface="Century Gothic" panose="020B0502020202020204" pitchFamily="34" charset="0"/>
              </a:rPr>
              <a:t>étrangers métalliques intracorporels (éclats métalliques)</a:t>
            </a:r>
          </a:p>
          <a:p>
            <a:pPr lvl="2"/>
            <a:r>
              <a:rPr lang="fr-FR" dirty="0">
                <a:latin typeface="Century Gothic" panose="020B0502020202020204" pitchFamily="34" charset="0"/>
              </a:rPr>
              <a:t>aux  </a:t>
            </a:r>
            <a:r>
              <a:rPr lang="fr-FR" dirty="0">
                <a:solidFill>
                  <a:srgbClr val="92D050"/>
                </a:solidFill>
                <a:latin typeface="Century Gothic" panose="020B0502020202020204" pitchFamily="34" charset="0"/>
              </a:rPr>
              <a:t>objets  métalliques  </a:t>
            </a:r>
            <a:r>
              <a:rPr lang="fr-FR" dirty="0">
                <a:latin typeface="Century Gothic" panose="020B0502020202020204" pitchFamily="34" charset="0"/>
              </a:rPr>
              <a:t>tels  que  extracteurs  avec  boîtier  métallique magnétisable, instruments médicaux divers (ciseaux, pinces, clés, etc.) de manière générale, à tous les objets ferromagnétiques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714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53536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 Précautions à prendre avant de pénétrer dans l’enceinte d’une IRM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6280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L’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entrée</a:t>
            </a:r>
            <a:r>
              <a:rPr lang="fr-FR" dirty="0">
                <a:latin typeface="Century Gothic" panose="020B0502020202020204" pitchFamily="34" charset="0"/>
              </a:rPr>
              <a:t> dans une enceinte présentant un fort spectre électromagnétique est </a:t>
            </a:r>
            <a:r>
              <a:rPr lang="fr-FR" dirty="0">
                <a:solidFill>
                  <a:srgbClr val="FFC000"/>
                </a:solidFill>
                <a:latin typeface="Century Gothic" panose="020B0502020202020204" pitchFamily="34" charset="0"/>
              </a:rPr>
              <a:t>interdite</a:t>
            </a:r>
            <a:r>
              <a:rPr lang="fr-FR" dirty="0">
                <a:latin typeface="Century Gothic" panose="020B0502020202020204" pitchFamily="34" charset="0"/>
              </a:rPr>
              <a:t> :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Aux  </a:t>
            </a:r>
            <a:r>
              <a:rPr lang="fr-FR" dirty="0">
                <a:solidFill>
                  <a:srgbClr val="D3B5E9"/>
                </a:solidFill>
                <a:latin typeface="Century Gothic" panose="020B0502020202020204" pitchFamily="34" charset="0"/>
              </a:rPr>
              <a:t>supports  de  données  magnétiques  </a:t>
            </a:r>
            <a:r>
              <a:rPr lang="fr-FR" dirty="0">
                <a:latin typeface="Century Gothic" panose="020B0502020202020204" pitchFamily="34" charset="0"/>
              </a:rPr>
              <a:t>(carte  de  crédit,  badge  avec bande  magnétique,  bande  magnétique...)  ainsi  que  les  montres mécaniques, les calculatrices ou les horloges digitales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309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67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81025"/>
            <a:ext cx="78581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45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68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0405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72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Accident IRM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 Amiens 2015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1 enfant de 13 ans, a vu son pouce carbonisé lors d'un examen IRM de routine. 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Le personnel médical avait par erreur oublié un capteur métallique sur son doigt.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62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Spécialités et Actes demandeurs d’anesthésie hors bloc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cap="none" dirty="0">
                <a:solidFill>
                  <a:schemeClr val="accent6">
                    <a:lumMod val="90000"/>
                  </a:schemeClr>
                </a:solidFill>
                <a:latin typeface="Arial Rounded MT Bold" panose="020F0704030504030204" pitchFamily="34" charset="0"/>
              </a:rPr>
              <a:t>Gastroentérologie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sz="3200" cap="none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Radiologie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79512" y="2362200"/>
            <a:ext cx="4317876" cy="39417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b="1" dirty="0">
                <a:latin typeface="Century Gothic" pitchFamily="34" charset="0"/>
              </a:rPr>
              <a:t>Fibroscopies gastriques</a:t>
            </a:r>
          </a:p>
          <a:p>
            <a:pPr>
              <a:lnSpc>
                <a:spcPct val="120000"/>
              </a:lnSpc>
            </a:pPr>
            <a:r>
              <a:rPr lang="fr-FR" b="1" dirty="0">
                <a:latin typeface="Century Gothic" pitchFamily="34" charset="0"/>
              </a:rPr>
              <a:t>Colonoscopies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Echo-endoscopies ± interventionnelles</a:t>
            </a:r>
          </a:p>
          <a:p>
            <a:pPr>
              <a:lnSpc>
                <a:spcPct val="120000"/>
              </a:lnSpc>
            </a:pPr>
            <a:r>
              <a:rPr lang="fr-FR" b="1" dirty="0" err="1">
                <a:latin typeface="Century Gothic" pitchFamily="34" charset="0"/>
              </a:rPr>
              <a:t>Cholangiopancréatogra</a:t>
            </a:r>
            <a:endParaRPr lang="fr-FR" b="1" dirty="0">
              <a:latin typeface="Century Gothic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err="1">
                <a:latin typeface="Century Gothic" pitchFamily="34" charset="0"/>
              </a:rPr>
              <a:t>phies</a:t>
            </a:r>
            <a:r>
              <a:rPr lang="fr-FR" b="1" dirty="0">
                <a:latin typeface="Century Gothic" pitchFamily="34" charset="0"/>
              </a:rPr>
              <a:t> rétrogrades </a:t>
            </a:r>
            <a:r>
              <a:rPr lang="fr-FR" dirty="0">
                <a:latin typeface="Century Gothic" pitchFamily="34" charset="0"/>
              </a:rPr>
              <a:t>par voie endoscopique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GPRE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Drainages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latin typeface="Century Gothic" pitchFamily="34" charset="0"/>
              </a:rPr>
              <a:t>Angiographies ± interventionnelles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latin typeface="Century Gothic" pitchFamily="34" charset="0"/>
              </a:rPr>
              <a:t>Tomodensitométries ± biopsies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latin typeface="Century Gothic" pitchFamily="34" charset="0"/>
              </a:rPr>
              <a:t>IRM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latin typeface="Century Gothic" pitchFamily="34" charset="0"/>
              </a:rPr>
              <a:t>Myélographies</a:t>
            </a:r>
          </a:p>
          <a:p>
            <a:pPr>
              <a:lnSpc>
                <a:spcPct val="120000"/>
              </a:lnSpc>
            </a:pPr>
            <a:r>
              <a:rPr lang="fr-FR" sz="2400" dirty="0" err="1">
                <a:latin typeface="Century Gothic" pitchFamily="34" charset="0"/>
              </a:rPr>
              <a:t>Chimionucléolyses</a:t>
            </a:r>
            <a:endParaRPr lang="fr-FR" sz="2400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2400" b="1" dirty="0">
                <a:latin typeface="Century Gothic" pitchFamily="34" charset="0"/>
              </a:rPr>
              <a:t>Ponctions guidées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7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8C1819-BB98-4B5F-9BAF-FF7AE02E1238}"/>
              </a:ext>
            </a:extLst>
          </p:cNvPr>
          <p:cNvCxnSpPr/>
          <p:nvPr/>
        </p:nvCxnSpPr>
        <p:spPr>
          <a:xfrm>
            <a:off x="457200" y="1412776"/>
            <a:ext cx="8291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566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Gestion post-interventionnelle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itchFamily="34" charset="0"/>
              </a:rPr>
              <a:t> Nécessité de surveillance post interventionnelle</a:t>
            </a:r>
          </a:p>
          <a:p>
            <a:pPr lvl="2"/>
            <a:r>
              <a:rPr lang="fr-FR" dirty="0">
                <a:latin typeface="Century Gothic" pitchFamily="34" charset="0"/>
              </a:rPr>
              <a:t>SSPI ou unité de surveillance dédiée</a:t>
            </a:r>
          </a:p>
          <a:p>
            <a:pPr lvl="2"/>
            <a:r>
              <a:rPr lang="fr-FR" dirty="0">
                <a:latin typeface="Century Gothic" pitchFamily="34" charset="0"/>
              </a:rPr>
              <a:t>Équipement de monitorage et personnel adéquat</a:t>
            </a:r>
          </a:p>
          <a:p>
            <a:pPr marL="822960" lvl="3" indent="0">
              <a:buNone/>
            </a:pPr>
            <a:endParaRPr lang="fr-FR" dirty="0">
              <a:latin typeface="Century Gothic" pitchFamily="34" charset="0"/>
            </a:endParaRPr>
          </a:p>
          <a:p>
            <a:r>
              <a:rPr lang="fr-FR" dirty="0">
                <a:latin typeface="Century Gothic" pitchFamily="34" charset="0"/>
              </a:rPr>
              <a:t>Modalités de sortie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ref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 A. Ambulatoire)</a:t>
            </a:r>
          </a:p>
          <a:p>
            <a:pPr lvl="2"/>
            <a:r>
              <a:rPr lang="fr-FR" dirty="0">
                <a:latin typeface="Century Gothic" pitchFamily="34" charset="0"/>
              </a:rPr>
              <a:t>Validation par l’anesthésiste</a:t>
            </a:r>
          </a:p>
          <a:p>
            <a:pPr lvl="2"/>
            <a:r>
              <a:rPr lang="fr-FR" dirty="0">
                <a:latin typeface="Century Gothic" pitchFamily="34" charset="0"/>
              </a:rPr>
              <a:t>Accompagnant responsable</a:t>
            </a:r>
          </a:p>
          <a:p>
            <a:pPr lvl="2"/>
            <a:r>
              <a:rPr lang="fr-FR" dirty="0">
                <a:latin typeface="Century Gothic" pitchFamily="34" charset="0"/>
              </a:rPr>
              <a:t>Possibilité de joindre facilement l’</a:t>
            </a:r>
            <a:r>
              <a:rPr lang="fr-FR" dirty="0" err="1">
                <a:latin typeface="Century Gothic" pitchFamily="34" charset="0"/>
              </a:rPr>
              <a:t>hopital</a:t>
            </a:r>
            <a:r>
              <a:rPr lang="fr-FR" dirty="0">
                <a:latin typeface="Century Gothic" pitchFamily="34" charset="0"/>
              </a:rPr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2437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accent6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5234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Century Gothic" pitchFamily="34" charset="0"/>
              </a:rPr>
              <a:t>L’anesthésie hors du bloc  connait un essor 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Century Gothic" pitchFamily="34" charset="0"/>
              </a:rPr>
              <a:t>Risques souvent sous estimés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IL n’ y a pas de petite anesthésie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Century Gothic" pitchFamily="34" charset="0"/>
              </a:rPr>
              <a:t>Les conditions de sécurité sont primordiales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Century Gothic" pitchFamily="34" charset="0"/>
              </a:rPr>
              <a:t>Nécessite une organisation et non l’improvisation</a:t>
            </a:r>
          </a:p>
          <a:p>
            <a:pPr>
              <a:lnSpc>
                <a:spcPct val="150000"/>
              </a:lnSpc>
            </a:pPr>
            <a:r>
              <a:rPr lang="fr-FR" b="1" dirty="0">
                <a:latin typeface="Century Gothic" pitchFamily="34" charset="0"/>
              </a:rPr>
              <a:t>Monitorage+++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6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cap="none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Cardiologie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sz="3200" cap="none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Psychiatrie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FR" b="1" dirty="0" err="1">
                <a:latin typeface="Century Gothic" pitchFamily="34" charset="0"/>
              </a:rPr>
              <a:t>cardioversions</a:t>
            </a:r>
            <a:endParaRPr lang="fr-FR" b="1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angiographies</a:t>
            </a:r>
          </a:p>
          <a:p>
            <a:pPr>
              <a:lnSpc>
                <a:spcPct val="120000"/>
              </a:lnSpc>
            </a:pPr>
            <a:r>
              <a:rPr lang="fr-FR" b="1" dirty="0">
                <a:latin typeface="Century Gothic" pitchFamily="34" charset="0"/>
              </a:rPr>
              <a:t>insertions de pacemakers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insertions et vérifications de défibrillateurs</a:t>
            </a:r>
          </a:p>
          <a:p>
            <a:pPr>
              <a:lnSpc>
                <a:spcPct val="120000"/>
              </a:lnSpc>
            </a:pPr>
            <a:r>
              <a:rPr lang="fr-FR" b="1" dirty="0">
                <a:latin typeface="Century Gothic" pitchFamily="34" charset="0"/>
              </a:rPr>
              <a:t>angioplasties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Century Gothic" pitchFamily="34" charset="0"/>
              </a:rPr>
              <a:t>cathétérismes ± interventionnels</a:t>
            </a:r>
          </a:p>
          <a:p>
            <a:pPr>
              <a:lnSpc>
                <a:spcPct val="120000"/>
              </a:lnSpc>
            </a:pPr>
            <a:r>
              <a:rPr lang="fr-FR" b="1" dirty="0">
                <a:latin typeface="Century Gothic" pitchFamily="34" charset="0"/>
              </a:rPr>
              <a:t>échographies </a:t>
            </a:r>
            <a:r>
              <a:rPr lang="fr-FR" b="1" dirty="0" err="1">
                <a:latin typeface="Century Gothic" pitchFamily="34" charset="0"/>
              </a:rPr>
              <a:t>trans</a:t>
            </a:r>
            <a:r>
              <a:rPr lang="fr-FR" b="1" dirty="0">
                <a:latin typeface="Century Gothic" pitchFamily="34" charset="0"/>
              </a:rPr>
              <a:t>-œsophagiennes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>
                <a:latin typeface="Century Gothic" pitchFamily="34" charset="0"/>
              </a:rPr>
              <a:t>électroconvulsothérapies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08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Spécialités et Actes demandeurs d’anesthésie hors bloc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8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044526-A880-43B0-82F5-E043439B4206}"/>
              </a:ext>
            </a:extLst>
          </p:cNvPr>
          <p:cNvCxnSpPr/>
          <p:nvPr/>
        </p:nvCxnSpPr>
        <p:spPr>
          <a:xfrm>
            <a:off x="457200" y="1347788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0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cap="none" dirty="0">
                <a:solidFill>
                  <a:srgbClr val="92D050"/>
                </a:solidFill>
                <a:latin typeface="Arial Rounded MT Bold" panose="020F0704030504030204" pitchFamily="34" charset="0"/>
              </a:rPr>
              <a:t> Cancérologie :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sz="2800" cap="none" dirty="0">
                <a:solidFill>
                  <a:srgbClr val="92D050"/>
                </a:solidFill>
                <a:latin typeface="Arial Rounded MT Bold" panose="020F0704030504030204" pitchFamily="34" charset="0"/>
              </a:rPr>
              <a:t>Urologie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Century Gothic" panose="020B0502020202020204" pitchFamily="34" charset="0"/>
              </a:rPr>
              <a:t>Radiothérapies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entury Gothic" panose="020B0502020202020204" pitchFamily="34" charset="0"/>
              </a:rPr>
              <a:t>Prise en charge de douleurs (±locorégionale)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entury Gothic" panose="020B0502020202020204" pitchFamily="34" charset="0"/>
              </a:rPr>
              <a:t>Soins palliatifs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400" dirty="0">
                <a:latin typeface="Century Gothic" panose="020B0502020202020204" pitchFamily="34" charset="0"/>
              </a:rPr>
              <a:t>Lithotripsies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latin typeface="Century Gothic" panose="020B0502020202020204" pitchFamily="34" charset="0"/>
              </a:rPr>
              <a:t>Endoscopies bronchiques thérapeutiques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Spécialités et Actes demandeurs d’anesthésie hors bloc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716016" y="35010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9144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2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800" cap="none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Pneumologie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9F7-E4CD-4B69-B8EA-215CC16969EA}" type="slidenum">
              <a:rPr lang="fr-FR" smtClean="0"/>
              <a:t>9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E2A1AF3-C2BA-4EE8-B394-E9B64166CFC6}"/>
              </a:ext>
            </a:extLst>
          </p:cNvPr>
          <p:cNvCxnSpPr/>
          <p:nvPr/>
        </p:nvCxnSpPr>
        <p:spPr>
          <a:xfrm>
            <a:off x="395536" y="1412776"/>
            <a:ext cx="83622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76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2517</TotalTime>
  <Words>2024</Words>
  <Application>Microsoft Office PowerPoint</Application>
  <PresentationFormat>Affichage à l'écran (4:3)</PresentationFormat>
  <Paragraphs>671</Paragraphs>
  <Slides>71</Slides>
  <Notes>67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84" baseType="lpstr">
      <vt:lpstr>Aharoni</vt:lpstr>
      <vt:lpstr>Arial Rounded MT Bold</vt:lpstr>
      <vt:lpstr>Calibri</vt:lpstr>
      <vt:lpstr>Century Gothic</vt:lpstr>
      <vt:lpstr>Copperplate Gothic Bold</vt:lpstr>
      <vt:lpstr>Copperplate Gothic Light</vt:lpstr>
      <vt:lpstr>Rockwell</vt:lpstr>
      <vt:lpstr>Symbol</vt:lpstr>
      <vt:lpstr>Webdings</vt:lpstr>
      <vt:lpstr>Wingdings</vt:lpstr>
      <vt:lpstr>Wingdings 2</vt:lpstr>
      <vt:lpstr>Wingdings 3</vt:lpstr>
      <vt:lpstr>Fonderie</vt:lpstr>
      <vt:lpstr>Conditions de sécurité pour une Anesthésie  Hors du Bloc Opératoire</vt:lpstr>
      <vt:lpstr>Définition</vt:lpstr>
      <vt:lpstr>Plan</vt:lpstr>
      <vt:lpstr>Position du problème</vt:lpstr>
      <vt:lpstr>Fréquence </vt:lpstr>
      <vt:lpstr>Fréquence </vt:lpstr>
      <vt:lpstr>Spécialités et Actes demandeurs d’anesthésie hors bloc</vt:lpstr>
      <vt:lpstr>Spécialités et Actes demandeurs d’anesthésie hors bloc</vt:lpstr>
      <vt:lpstr>Spécialités et Actes demandeurs d’anesthésie hors bloc</vt:lpstr>
      <vt:lpstr>Présentation PowerPoint</vt:lpstr>
      <vt:lpstr>Nécessité de présence de l’anesthésiste </vt:lpstr>
      <vt:lpstr>Présentation PowerPoint</vt:lpstr>
      <vt:lpstr>Objectifs   de l’anesthésie</vt:lpstr>
      <vt:lpstr>Problèmes posés</vt:lpstr>
      <vt:lpstr>Le terrain </vt:lpstr>
      <vt:lpstr>Présentation PowerPoint</vt:lpstr>
      <vt:lpstr>Présentation PowerPoint</vt:lpstr>
      <vt:lpstr>Liés l’anesthésie</vt:lpstr>
      <vt:lpstr>Liés l’anesthésie</vt:lpstr>
      <vt:lpstr>Liés l’anesthésie</vt:lpstr>
      <vt:lpstr>Lié à l’anesthésie</vt:lpstr>
      <vt:lpstr>Liés l’anesthésie</vt:lpstr>
      <vt:lpstr>Liés l’anesthésie</vt:lpstr>
      <vt:lpstr>Liés l’anesthésie</vt:lpstr>
      <vt:lpstr>Lié à l’intervention</vt:lpstr>
      <vt:lpstr>Lié à l’intervention</vt:lpstr>
      <vt:lpstr>Lié à l’intervention</vt:lpstr>
      <vt:lpstr>Lié à l’intervention</vt:lpstr>
      <vt:lpstr>Lié à l’intervention</vt:lpstr>
      <vt:lpstr>Lié aux suites interventionnelles</vt:lpstr>
      <vt:lpstr>Lié aux suites interventionnelles</vt:lpstr>
      <vt:lpstr>Anesthésie hors bloc</vt:lpstr>
      <vt:lpstr>Plan</vt:lpstr>
      <vt:lpstr>Solutions </vt:lpstr>
      <vt:lpstr>Organisation</vt:lpstr>
      <vt:lpstr>Organisation</vt:lpstr>
      <vt:lpstr>Présentation PowerPoint</vt:lpstr>
      <vt:lpstr>Organisation</vt:lpstr>
      <vt:lpstr>Organisation</vt:lpstr>
      <vt:lpstr>Organisation</vt:lpstr>
      <vt:lpstr>Organisation</vt:lpstr>
      <vt:lpstr>Présentation PowerPoint</vt:lpstr>
      <vt:lpstr>Présentation PowerPoint</vt:lpstr>
      <vt:lpstr>Présentation PowerPoint</vt:lpstr>
      <vt:lpstr>Présentation PowerPoint</vt:lpstr>
      <vt:lpstr>Préparation du patient</vt:lpstr>
      <vt:lpstr>Préparation du patient</vt:lpstr>
      <vt:lpstr>Préparation du patient</vt:lpstr>
      <vt:lpstr>Préparation du patient</vt:lpstr>
      <vt:lpstr>Préparation du patient</vt:lpstr>
      <vt:lpstr>Présentation PowerPoint</vt:lpstr>
      <vt:lpstr>Technique anesthésique</vt:lpstr>
      <vt:lpstr>Technique anesthésique</vt:lpstr>
      <vt:lpstr>Technique anesthésique</vt:lpstr>
      <vt:lpstr>Techniques anesthésiques</vt:lpstr>
      <vt:lpstr>Techniques anesthésiques</vt:lpstr>
      <vt:lpstr>Techniques anesthésiques</vt:lpstr>
      <vt:lpstr>Techniques anesthésiques</vt:lpstr>
      <vt:lpstr>Techniques anesthésiques</vt:lpstr>
      <vt:lpstr>Techniques anesthésiques</vt:lpstr>
      <vt:lpstr>Techniques anesthésiques</vt:lpstr>
      <vt:lpstr>Techniques anesthésiques</vt:lpstr>
      <vt:lpstr>Techniques anesthésiques</vt:lpstr>
      <vt:lpstr>Précautions en radiologie</vt:lpstr>
      <vt:lpstr> Précautions à prendre avant de pénétrer dans l’enceinte d’une IRM</vt:lpstr>
      <vt:lpstr> Précautions à prendre avant de pénétrer dans l’enceinte d’une IRM</vt:lpstr>
      <vt:lpstr>Présentation PowerPoint</vt:lpstr>
      <vt:lpstr>Présentation PowerPoint</vt:lpstr>
      <vt:lpstr>Accident IRM</vt:lpstr>
      <vt:lpstr>Gestion post-interventionnelle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Gomanpie</dc:creator>
  <cp:lastModifiedBy>kpanigo bomouan</cp:lastModifiedBy>
  <cp:revision>144</cp:revision>
  <dcterms:created xsi:type="dcterms:W3CDTF">2018-04-24T11:43:21Z</dcterms:created>
  <dcterms:modified xsi:type="dcterms:W3CDTF">2018-11-21T05:30:43Z</dcterms:modified>
</cp:coreProperties>
</file>