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7" r:id="rId2"/>
    <p:sldId id="258" r:id="rId3"/>
    <p:sldId id="323" r:id="rId4"/>
    <p:sldId id="259" r:id="rId5"/>
    <p:sldId id="288" r:id="rId6"/>
    <p:sldId id="319" r:id="rId7"/>
    <p:sldId id="318" r:id="rId8"/>
    <p:sldId id="261" r:id="rId9"/>
    <p:sldId id="262" r:id="rId10"/>
    <p:sldId id="320" r:id="rId11"/>
    <p:sldId id="263" r:id="rId12"/>
    <p:sldId id="264" r:id="rId13"/>
    <p:sldId id="265" r:id="rId14"/>
    <p:sldId id="289" r:id="rId15"/>
    <p:sldId id="290" r:id="rId16"/>
    <p:sldId id="322" r:id="rId17"/>
    <p:sldId id="291" r:id="rId18"/>
    <p:sldId id="266" r:id="rId19"/>
    <p:sldId id="292" r:id="rId20"/>
    <p:sldId id="321" r:id="rId21"/>
    <p:sldId id="300" r:id="rId22"/>
    <p:sldId id="294" r:id="rId23"/>
    <p:sldId id="302" r:id="rId24"/>
    <p:sldId id="324" r:id="rId25"/>
    <p:sldId id="325" r:id="rId26"/>
    <p:sldId id="303" r:id="rId27"/>
    <p:sldId id="327" r:id="rId28"/>
    <p:sldId id="326" r:id="rId29"/>
    <p:sldId id="274" r:id="rId30"/>
    <p:sldId id="269" r:id="rId31"/>
    <p:sldId id="304" r:id="rId32"/>
    <p:sldId id="328" r:id="rId33"/>
    <p:sldId id="306" r:id="rId34"/>
    <p:sldId id="270" r:id="rId35"/>
    <p:sldId id="268" r:id="rId36"/>
    <p:sldId id="273" r:id="rId37"/>
    <p:sldId id="329" r:id="rId38"/>
    <p:sldId id="332" r:id="rId39"/>
    <p:sldId id="333" r:id="rId40"/>
    <p:sldId id="334" r:id="rId41"/>
    <p:sldId id="335" r:id="rId42"/>
    <p:sldId id="331" r:id="rId43"/>
    <p:sldId id="336" r:id="rId44"/>
    <p:sldId id="330" r:id="rId45"/>
    <p:sldId id="338" r:id="rId46"/>
    <p:sldId id="337" r:id="rId47"/>
    <p:sldId id="339" r:id="rId48"/>
    <p:sldId id="310" r:id="rId49"/>
    <p:sldId id="271" r:id="rId50"/>
    <p:sldId id="272" r:id="rId51"/>
    <p:sldId id="312" r:id="rId52"/>
    <p:sldId id="311" r:id="rId53"/>
    <p:sldId id="314" r:id="rId54"/>
    <p:sldId id="316" r:id="rId55"/>
    <p:sldId id="313" r:id="rId56"/>
    <p:sldId id="315" r:id="rId57"/>
    <p:sldId id="275" r:id="rId58"/>
    <p:sldId id="277" r:id="rId59"/>
    <p:sldId id="317" r:id="rId60"/>
    <p:sldId id="276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340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B9DC"/>
    <a:srgbClr val="FF57AB"/>
    <a:srgbClr val="BEE395"/>
    <a:srgbClr val="FF3399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9" d="100"/>
          <a:sy n="59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FC8D5-FC01-45A9-8B3F-2AE9746C480F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F419-0074-4535-AE4C-7AD021D7F3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14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27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4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2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74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6563-E4E4-4BEA-B1E3-218D4255879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85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95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Critères de jugement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148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89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F419-0074-4535-AE4C-7AD021D7F3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455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Protocole </a:t>
            </a:r>
            <a:r>
              <a:rPr lang="fr-FR" dirty="0" err="1"/>
              <a:t>liberal</a:t>
            </a:r>
            <a:r>
              <a:rPr lang="fr-FR" dirty="0"/>
              <a:t> _   _   _ </a:t>
            </a:r>
            <a:r>
              <a:rPr lang="fr-FR" dirty="0" err="1"/>
              <a:t>protocle</a:t>
            </a:r>
            <a:r>
              <a:rPr lang="fr-FR" dirty="0"/>
              <a:t> RESTRCTIF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C1C6-9A47-406E-BB18-0AD0630B11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519F11F-822D-4A42-99DA-2AE513A13356}" type="datetime1">
              <a:rPr lang="fr-FR" smtClean="0"/>
              <a:t>21/11/2018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77EF-284B-49CA-8EB9-06776AEBCB1E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98E8-AB9A-487A-97B7-182F2DB7E210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1CD6-62F1-43AF-9C23-5FDA707BFB7D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D7B7F4E-EB16-40EC-AB45-CB3D00A29F5D}" type="datetime1">
              <a:rPr lang="fr-FR" smtClean="0"/>
              <a:t>21/11/2018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5ECB-31D0-4530-B95B-79F691B03638}" type="datetime1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8A5A-8775-47E4-B082-0451244E6E8A}" type="datetime1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34DC-9796-411A-B22E-BDA338149601}" type="datetime1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58B-8D99-4EE1-9DB7-5EDF121B3431}" type="datetime1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0C692CF-E23C-477C-B4AE-BB1217A6850A}" type="datetime1">
              <a:rPr lang="fr-FR" smtClean="0"/>
              <a:t>21/11/2018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DFEBD81-5F5F-4868-B724-74898D1B9520}" type="datetime1">
              <a:rPr lang="fr-FR" smtClean="0"/>
              <a:t>21/11/2018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6562F6-0DE5-49CE-B22C-45351AA3D829}" type="datetime1">
              <a:rPr lang="fr-FR" smtClean="0"/>
              <a:t>21/11/2018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39064F-1659-467A-906B-821033BD64D8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861048"/>
            <a:ext cx="7704856" cy="2736304"/>
          </a:xfrm>
        </p:spPr>
        <p:txBody>
          <a:bodyPr>
            <a:normAutofit fontScale="90000"/>
          </a:bodyPr>
          <a:lstStyle/>
          <a:p>
            <a:pPr algn="r"/>
            <a:r>
              <a:rPr lang="fr-FR" sz="3100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 </a:t>
            </a:r>
            <a:r>
              <a:rPr lang="fr-FR" sz="3100" cap="none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Ayé</a:t>
            </a:r>
            <a:br>
              <a:rPr lang="fr-FR" sz="3100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fr-FR" sz="2800" b="0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  <a:t>CDS Anesthésie-Réanimation</a:t>
            </a:r>
            <a:br>
              <a:rPr lang="fr-FR" sz="2800" b="0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fr-FR" sz="2800" b="0" cap="none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 Angré</a:t>
            </a:r>
            <a:br>
              <a:rPr lang="fr-FR" sz="2800" b="0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</a:br>
            <a:br>
              <a:rPr lang="fr-FR" sz="2800" b="0" cap="none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br>
              <a:rPr lang="fr-FR" sz="2800" b="0" cap="none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fr-FR" sz="2800" dirty="0">
                <a:solidFill>
                  <a:srgbClr val="92D050"/>
                </a:solidFill>
                <a:latin typeface="Century" pitchFamily="18" charset="0"/>
              </a:rPr>
              <a:t> </a:t>
            </a:r>
            <a:r>
              <a:rPr lang="fr-FR" sz="2800" b="0" cap="none" dirty="0">
                <a:solidFill>
                  <a:srgbClr val="92D050"/>
                </a:solidFill>
                <a:latin typeface="Century" pitchFamily="18" charset="0"/>
              </a:rPr>
              <a:t> </a:t>
            </a:r>
            <a:br>
              <a:rPr lang="fr-FR" sz="2800" b="0" cap="none" dirty="0">
                <a:solidFill>
                  <a:srgbClr val="92D050"/>
                </a:solidFill>
                <a:latin typeface="Century" pitchFamily="18" charset="0"/>
              </a:rPr>
            </a:br>
            <a:r>
              <a:rPr lang="fr-FR" sz="2800" b="0" cap="none" dirty="0">
                <a:solidFill>
                  <a:srgbClr val="92D050"/>
                </a:solidFill>
                <a:latin typeface="Century" pitchFamily="18" charset="0"/>
              </a:rPr>
              <a:t>SARANF 2018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1124744"/>
            <a:ext cx="7772400" cy="200423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fr-FR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APPROCHE ACTUELLE</a:t>
            </a:r>
          </a:p>
          <a:p>
            <a:pPr>
              <a:lnSpc>
                <a:spcPct val="125000"/>
              </a:lnSpc>
            </a:pP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DANS LA PRISE EN CHARGE DU CHOC SEPTIQUE</a:t>
            </a:r>
            <a:endParaRPr lang="fr-FR" sz="3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r">
              <a:lnSpc>
                <a:spcPct val="125000"/>
              </a:lnSpc>
            </a:pPr>
            <a:endParaRPr lang="fr-FR" sz="3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1331640" y="3356992"/>
            <a:ext cx="7812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517232"/>
            <a:ext cx="21764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8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2486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 grave </a:t>
            </a:r>
          </a:p>
        </p:txBody>
      </p:sp>
      <p:graphicFrame>
        <p:nvGraphicFramePr>
          <p:cNvPr id="11" name="Group 1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60608"/>
              </p:ext>
            </p:extLst>
          </p:nvPr>
        </p:nvGraphicFramePr>
        <p:xfrm>
          <a:off x="323528" y="1943896"/>
          <a:ext cx="8352928" cy="4076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Oui          Non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Diurèse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0,5ml/kg/h et/ou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Créat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≥ 176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mol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lactate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 2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mol/l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plaquette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150 000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TP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50%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fr-FR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fr-FR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ou  P</a:t>
                      </a:r>
                      <a:r>
                        <a:rPr kumimoji="0" lang="fr-FR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fr-FR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/FiO</a:t>
                      </a:r>
                      <a:r>
                        <a:rPr kumimoji="0" lang="fr-FR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70mmHg ou &lt;270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Neuro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Agitation, confusion, coma (ou GCS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microcirculation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Mauvaise recol extrémités, marbrures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PAS&lt;90 ou PAM &lt; 65mmHg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Bilirubine Totale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&gt;78</a:t>
                      </a: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mol/l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Transaminases 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 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□                 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10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55576" y="1412776"/>
            <a:ext cx="4968552" cy="576064"/>
          </a:xfrm>
          <a:prstGeom prst="roundRect">
            <a:avLst/>
          </a:prstGeom>
          <a:solidFill>
            <a:srgbClr val="72A376"/>
          </a:solidFill>
          <a:ln w="381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Dysfonction d’organe</a:t>
            </a: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683542" y="6164535"/>
            <a:ext cx="6408738" cy="504825"/>
          </a:xfrm>
          <a:prstGeom prst="roundRect">
            <a:avLst/>
          </a:prstGeom>
          <a:solidFill>
            <a:srgbClr val="72A376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= SEPSIS + au moins 1 item</a:t>
            </a:r>
          </a:p>
        </p:txBody>
      </p:sp>
    </p:spTree>
    <p:extLst>
      <p:ext uri="{BB962C8B-B14F-4D97-AF65-F5344CB8AC3E}">
        <p14:creationId xmlns:p14="http://schemas.microsoft.com/office/powerpoint/2010/main" val="83702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11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Choc septique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9750" y="2852738"/>
            <a:ext cx="8229600" cy="223244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"/>
            </a:pPr>
            <a:r>
              <a:rPr lang="fr-FR" sz="2400" dirty="0">
                <a:latin typeface="Century Gothic" pitchFamily="34" charset="0"/>
                <a:sym typeface="Wingdings 3"/>
              </a:rPr>
              <a:t></a:t>
            </a:r>
            <a:r>
              <a:rPr lang="fr-FR" sz="2400" dirty="0">
                <a:latin typeface="Century Gothic" pitchFamily="34" charset="0"/>
              </a:rPr>
              <a:t> Nécessité de recours à la </a:t>
            </a:r>
            <a:r>
              <a:rPr lang="fr-FR" sz="2400" dirty="0">
                <a:solidFill>
                  <a:srgbClr val="00B0F0"/>
                </a:solidFill>
                <a:latin typeface="Century Gothic" pitchFamily="34" charset="0"/>
              </a:rPr>
              <a:t>NORADRENALINE</a:t>
            </a:r>
          </a:p>
          <a:p>
            <a:pPr>
              <a:buFontTx/>
              <a:buNone/>
            </a:pPr>
            <a:r>
              <a:rPr lang="fr-FR" sz="2400" dirty="0">
                <a:latin typeface="Century Gothic" pitchFamily="34" charset="0"/>
              </a:rPr>
              <a:t> pour obtenir PAM &gt;65mmHg, </a:t>
            </a:r>
          </a:p>
          <a:p>
            <a:pPr>
              <a:buFontTx/>
              <a:buNone/>
            </a:pPr>
            <a:endParaRPr lang="fr-FR" sz="2400" dirty="0">
              <a:latin typeface="Century Gothic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entury Gothic" pitchFamily="34" charset="0"/>
              <a:buChar char="●"/>
            </a:pPr>
            <a:r>
              <a:rPr lang="fr-FR" sz="2400" dirty="0">
                <a:latin typeface="Century Gothic" pitchFamily="34" charset="0"/>
              </a:rPr>
              <a:t>malgré </a:t>
            </a:r>
            <a:r>
              <a:rPr lang="fr-FR" sz="2800" b="1" dirty="0">
                <a:solidFill>
                  <a:srgbClr val="92D050"/>
                </a:solidFill>
                <a:latin typeface="Century Gothic" pitchFamily="34" charset="0"/>
              </a:rPr>
              <a:t>remplissage</a:t>
            </a:r>
            <a:r>
              <a:rPr lang="fr-FR" sz="2400" dirty="0">
                <a:latin typeface="Century Gothic" pitchFamily="34" charset="0"/>
              </a:rPr>
              <a:t> jugé   adéquat</a:t>
            </a:r>
          </a:p>
        </p:txBody>
      </p:sp>
    </p:spTree>
    <p:extLst>
      <p:ext uri="{BB962C8B-B14F-4D97-AF65-F5344CB8AC3E}">
        <p14:creationId xmlns:p14="http://schemas.microsoft.com/office/powerpoint/2010/main" val="205130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67" y="2060848"/>
            <a:ext cx="66659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5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459309"/>
            <a:ext cx="68707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3284984"/>
            <a:ext cx="1584176" cy="360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_SEPSIS-3</a:t>
            </a:r>
          </a:p>
        </p:txBody>
      </p:sp>
    </p:spTree>
    <p:extLst>
      <p:ext uri="{BB962C8B-B14F-4D97-AF65-F5344CB8AC3E}">
        <p14:creationId xmlns:p14="http://schemas.microsoft.com/office/powerpoint/2010/main" val="35388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14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_SEPSIS-3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" y="1785195"/>
            <a:ext cx="915002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0800000" flipV="1">
            <a:off x="7308304" y="3799106"/>
            <a:ext cx="1656184" cy="21602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 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0920" y="4196464"/>
            <a:ext cx="971600" cy="21602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≤ 100 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mmHg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48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15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_SEPSIS-3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83002" cy="52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1501" y="1628800"/>
            <a:ext cx="454150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105284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16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_SEPSIS-3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590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5733256"/>
            <a:ext cx="200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solidFill>
                  <a:srgbClr val="FF3399"/>
                </a:solidFill>
              </a:rPr>
              <a:t>Delano</a:t>
            </a:r>
            <a:r>
              <a:rPr lang="fr-FR" i="1" dirty="0">
                <a:solidFill>
                  <a:srgbClr val="FF3399"/>
                </a:solidFill>
              </a:rPr>
              <a:t> and Ward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21796" y="5733256"/>
            <a:ext cx="300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rgbClr val="FF3399"/>
                </a:solidFill>
              </a:rPr>
              <a:t>Immunol</a:t>
            </a:r>
            <a:r>
              <a:rPr lang="fr-FR" i="1" dirty="0">
                <a:solidFill>
                  <a:srgbClr val="FF3399"/>
                </a:solidFill>
              </a:rPr>
              <a:t> </a:t>
            </a:r>
            <a:r>
              <a:rPr lang="fr-FR" i="1" dirty="0" err="1">
                <a:solidFill>
                  <a:srgbClr val="FF3399"/>
                </a:solidFill>
              </a:rPr>
              <a:t>Rev</a:t>
            </a:r>
            <a:r>
              <a:rPr lang="fr-FR" i="1" dirty="0">
                <a:solidFill>
                  <a:srgbClr val="FF3399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7361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276872"/>
            <a:ext cx="6480720" cy="216024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pperplate Gothic Light" pitchFamily="34" charset="0"/>
                <a:ea typeface="+mn-ea"/>
                <a:cs typeface="+mn-cs"/>
              </a:rPr>
              <a:t>Données physiopathologiques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3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pic>
        <p:nvPicPr>
          <p:cNvPr id="9" name="Picture 2" descr="https://www.bmj.com/content/bmj/353/bmj.i1585/F4.large.jpg?width=800&amp;height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48289" cy="52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4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4" y="1556792"/>
            <a:ext cx="74974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12568"/>
          </a:xfrm>
        </p:spPr>
        <p:txBody>
          <a:bodyPr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/>
              <a:t> </a:t>
            </a:r>
            <a:r>
              <a:rPr lang="fr-FR" sz="3000" dirty="0">
                <a:latin typeface="Century Gothic" pitchFamily="34" charset="0"/>
              </a:rPr>
              <a:t>Malgré Progrès dans lutte anti-infectieuse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100" dirty="0">
                <a:latin typeface="Century Gothic" pitchFamily="34" charset="0"/>
              </a:rPr>
              <a:t>Prévention (hygiène, vaccinations)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100" dirty="0">
                <a:latin typeface="Century Gothic" pitchFamily="34" charset="0"/>
              </a:rPr>
              <a:t>Traitement (antibiothérapie, adjuvants)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endParaRPr lang="fr-FR" sz="2100" dirty="0">
              <a:latin typeface="Century Gothic" pitchFamily="34" charset="0"/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3000" dirty="0">
                <a:latin typeface="Century Gothic" pitchFamily="34" charset="0"/>
              </a:rPr>
              <a:t> Infections  graves </a:t>
            </a:r>
            <a:r>
              <a:rPr lang="fr-FR" sz="3000" dirty="0">
                <a:latin typeface="Century Gothic" pitchFamily="34" charset="0"/>
                <a:sym typeface="Wingdings 3"/>
              </a:rPr>
              <a:t> et </a:t>
            </a:r>
            <a:r>
              <a:rPr lang="fr-FR" sz="3000" dirty="0">
                <a:solidFill>
                  <a:srgbClr val="FFC000"/>
                </a:solidFill>
                <a:latin typeface="Century Gothic" pitchFamily="34" charset="0"/>
                <a:sym typeface="Wingdings 3"/>
              </a:rPr>
              <a:t> mortalité élevée</a:t>
            </a:r>
            <a:endParaRPr lang="fr-FR" sz="3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100" b="1" dirty="0">
                <a:latin typeface="Century Gothic" pitchFamily="34" charset="0"/>
              </a:rPr>
              <a:t>Monde</a:t>
            </a:r>
            <a:r>
              <a:rPr lang="fr-FR" sz="2100" dirty="0">
                <a:latin typeface="Century Gothic" pitchFamily="34" charset="0"/>
              </a:rPr>
              <a:t> </a:t>
            </a:r>
            <a:r>
              <a:rPr lang="fr-FR" sz="2100" dirty="0">
                <a:latin typeface="Century Gothic" pitchFamily="34" charset="0"/>
                <a:sym typeface="Wingdings 3"/>
              </a:rPr>
              <a:t> </a:t>
            </a:r>
            <a:r>
              <a:rPr lang="fr-FR" sz="2100" dirty="0">
                <a:latin typeface="Century Gothic" pitchFamily="34" charset="0"/>
              </a:rPr>
              <a:t>une  des  premières  causes  de morbidité  et                       de  mortalité.  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100" b="1" dirty="0">
                <a:latin typeface="Century Gothic" pitchFamily="34" charset="0"/>
              </a:rPr>
              <a:t>Etats-Uni</a:t>
            </a:r>
            <a:r>
              <a:rPr lang="fr-FR" sz="2100" dirty="0">
                <a:latin typeface="Century Gothic" pitchFamily="34" charset="0"/>
              </a:rPr>
              <a:t>s: </a:t>
            </a:r>
            <a:r>
              <a:rPr lang="fr-FR" sz="2100" dirty="0" err="1">
                <a:solidFill>
                  <a:srgbClr val="BEE395"/>
                </a:solidFill>
                <a:latin typeface="Century Gothic" pitchFamily="34" charset="0"/>
              </a:rPr>
              <a:t>sepsis</a:t>
            </a:r>
            <a:r>
              <a:rPr lang="fr-FR" sz="2100" dirty="0">
                <a:solidFill>
                  <a:srgbClr val="BEE395"/>
                </a:solidFill>
                <a:latin typeface="Century Gothic" pitchFamily="34" charset="0"/>
              </a:rPr>
              <a:t> sévère </a:t>
            </a:r>
            <a:r>
              <a:rPr lang="fr-FR" sz="2100" dirty="0">
                <a:solidFill>
                  <a:srgbClr val="BEE395"/>
                </a:solidFill>
                <a:latin typeface="Century Gothic" pitchFamily="34" charset="0"/>
                <a:sym typeface="Wingdings 3"/>
              </a:rPr>
              <a:t> </a:t>
            </a:r>
            <a:r>
              <a:rPr lang="fr-FR" sz="2100" dirty="0">
                <a:solidFill>
                  <a:srgbClr val="BEE395"/>
                </a:solidFill>
                <a:latin typeface="Century Gothic" pitchFamily="34" charset="0"/>
              </a:rPr>
              <a:t>250 000 décès/an</a:t>
            </a:r>
            <a:r>
              <a:rPr lang="fr-FR" sz="2100" dirty="0">
                <a:latin typeface="Century Gothic" pitchFamily="34" charset="0"/>
              </a:rPr>
              <a:t>, égalant décès liés aux maladies cardiovasculaires.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100" b="1" dirty="0">
                <a:latin typeface="Century Gothic" pitchFamily="34" charset="0"/>
              </a:rPr>
              <a:t>Europe</a:t>
            </a:r>
            <a:r>
              <a:rPr lang="fr-FR" sz="2100" dirty="0">
                <a:latin typeface="Century Gothic" pitchFamily="34" charset="0"/>
              </a:rPr>
              <a:t>: </a:t>
            </a:r>
            <a:r>
              <a:rPr lang="fr-FR" sz="2100" dirty="0">
                <a:solidFill>
                  <a:srgbClr val="00B0F0"/>
                </a:solidFill>
                <a:latin typeface="Century Gothic" pitchFamily="34" charset="0"/>
              </a:rPr>
              <a:t>37,4% Sepsis en réa </a:t>
            </a:r>
            <a:r>
              <a:rPr lang="fr-FR" sz="2100" dirty="0">
                <a:latin typeface="Century Gothic" pitchFamily="34" charset="0"/>
              </a:rPr>
              <a:t>(n =  3147 </a:t>
            </a:r>
            <a:r>
              <a:rPr lang="fr-FR" sz="2100" dirty="0" err="1">
                <a:latin typeface="Century Gothic" pitchFamily="34" charset="0"/>
              </a:rPr>
              <a:t>adult</a:t>
            </a:r>
            <a:r>
              <a:rPr lang="fr-FR" sz="2100" dirty="0">
                <a:latin typeface="Century Gothic" pitchFamily="34" charset="0"/>
              </a:rPr>
              <a:t> patients, 198 </a:t>
            </a:r>
            <a:r>
              <a:rPr lang="fr-FR" sz="2100" dirty="0" err="1">
                <a:latin typeface="Century Gothic" pitchFamily="34" charset="0"/>
              </a:rPr>
              <a:t>icu</a:t>
            </a:r>
            <a:r>
              <a:rPr lang="fr-FR" sz="2100" dirty="0">
                <a:latin typeface="Century Gothic" pitchFamily="34" charset="0"/>
              </a:rPr>
              <a:t>, 24 pays) </a:t>
            </a:r>
            <a:r>
              <a:rPr lang="fr-FR" sz="1300" i="1" dirty="0">
                <a:solidFill>
                  <a:srgbClr val="FF57AB"/>
                </a:solidFill>
                <a:latin typeface="Century Gothic" pitchFamily="34" charset="0"/>
              </a:rPr>
              <a:t>[JL Vincent, </a:t>
            </a:r>
            <a:r>
              <a:rPr lang="fr-FR" sz="1300" i="1" dirty="0" err="1">
                <a:solidFill>
                  <a:srgbClr val="FF57AB"/>
                </a:solidFill>
                <a:latin typeface="Century Gothic" pitchFamily="34" charset="0"/>
              </a:rPr>
              <a:t>Crit</a:t>
            </a:r>
            <a:r>
              <a:rPr lang="fr-FR" sz="1300" i="1" dirty="0">
                <a:solidFill>
                  <a:srgbClr val="FF57AB"/>
                </a:solidFill>
                <a:latin typeface="Century Gothic" pitchFamily="34" charset="0"/>
              </a:rPr>
              <a:t> Care Med 2006] 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rgbClr val="90D095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8000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56792"/>
            <a:ext cx="802005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4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3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28800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latin typeface="Century Gothic" pitchFamily="34" charset="0"/>
              </a:rPr>
              <a:t>Réponse inflammatoire</a:t>
            </a:r>
          </a:p>
          <a:p>
            <a:pPr lvl="2"/>
            <a:r>
              <a:rPr lang="fr-FR" dirty="0">
                <a:latin typeface="Century Gothic" pitchFamily="34" charset="0"/>
              </a:rPr>
              <a:t>Adaptée</a:t>
            </a:r>
          </a:p>
          <a:p>
            <a:pPr lvl="2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Inadaptée</a:t>
            </a:r>
          </a:p>
          <a:p>
            <a:pPr lvl="4"/>
            <a:r>
              <a:rPr lang="fr-FR" dirty="0">
                <a:latin typeface="Century Gothic" pitchFamily="34" charset="0"/>
              </a:rPr>
              <a:t>Dépassée</a:t>
            </a:r>
          </a:p>
          <a:p>
            <a:pPr lvl="4"/>
            <a:r>
              <a:rPr lang="fr-FR" dirty="0">
                <a:latin typeface="Century Gothic" pitchFamily="34" charset="0"/>
              </a:rPr>
              <a:t>Insuffisante (immunosuppression)</a:t>
            </a:r>
          </a:p>
          <a:p>
            <a:r>
              <a:rPr lang="fr-FR" dirty="0">
                <a:latin typeface="Century Gothic" pitchFamily="34" charset="0"/>
              </a:rPr>
              <a:t>Coagulation</a:t>
            </a:r>
          </a:p>
          <a:p>
            <a:r>
              <a:rPr lang="fr-FR" b="1" dirty="0">
                <a:solidFill>
                  <a:srgbClr val="00B0F0"/>
                </a:solidFill>
                <a:latin typeface="Century Gothic" pitchFamily="34" charset="0"/>
              </a:rPr>
              <a:t>Défaillance circulatoire </a:t>
            </a:r>
            <a:r>
              <a:rPr lang="fr-FR" sz="1800" b="1" dirty="0">
                <a:solidFill>
                  <a:srgbClr val="00B0F0"/>
                </a:solidFill>
                <a:latin typeface="Century Gothic" pitchFamily="34" charset="0"/>
              </a:rPr>
              <a:t>(dysfonction endothéliale)</a:t>
            </a:r>
          </a:p>
          <a:p>
            <a:r>
              <a:rPr lang="fr-FR" dirty="0">
                <a:latin typeface="Century Gothic" pitchFamily="34" charset="0"/>
              </a:rPr>
              <a:t>Dysfonction d’organes </a:t>
            </a:r>
            <a:r>
              <a:rPr lang="fr-FR" sz="2000" dirty="0">
                <a:latin typeface="Century Gothic" pitchFamily="34" charset="0"/>
              </a:rPr>
              <a:t>(DMV)</a:t>
            </a:r>
          </a:p>
          <a:p>
            <a:r>
              <a:rPr lang="fr-FR" dirty="0">
                <a:latin typeface="Century Gothic" pitchFamily="34" charset="0"/>
              </a:rPr>
              <a:t>Polymorphisme génétique </a:t>
            </a:r>
            <a:r>
              <a:rPr lang="fr-FR" sz="1800" dirty="0">
                <a:latin typeface="Century Gothic" pitchFamily="34" charset="0"/>
              </a:rPr>
              <a:t>(TLR 1997)</a:t>
            </a:r>
          </a:p>
          <a:p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1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4011-94C9-4E41-B18A-650AF6C1702A}" type="slidenum">
              <a:rPr lang="fr-FR" smtClean="0"/>
              <a:t>23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6855"/>
            <a:ext cx="6624736" cy="446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1607711"/>
            <a:ext cx="4571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Défaillance circulatoire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3568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</p:spTree>
    <p:extLst>
      <p:ext uri="{BB962C8B-B14F-4D97-AF65-F5344CB8AC3E}">
        <p14:creationId xmlns:p14="http://schemas.microsoft.com/office/powerpoint/2010/main" val="81451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"/>
          <a:stretch/>
        </p:blipFill>
        <p:spPr bwMode="auto">
          <a:xfrm>
            <a:off x="395537" y="2089141"/>
            <a:ext cx="8496943" cy="45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837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Choc Septique</a:t>
            </a:r>
          </a:p>
        </p:txBody>
      </p:sp>
    </p:spTree>
    <p:extLst>
      <p:ext uri="{BB962C8B-B14F-4D97-AF65-F5344CB8AC3E}">
        <p14:creationId xmlns:p14="http://schemas.microsoft.com/office/powerpoint/2010/main" val="1808300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25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Physiopathologie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492896"/>
            <a:ext cx="8229600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800" dirty="0">
                <a:latin typeface="Century Gothic" pitchFamily="34" charset="0"/>
              </a:rPr>
              <a:t>Problème d’ </a:t>
            </a:r>
            <a:r>
              <a:rPr lang="fr-FR" sz="2800" b="1" dirty="0">
                <a:solidFill>
                  <a:srgbClr val="00B0F0"/>
                </a:solidFill>
                <a:latin typeface="Century Gothic" pitchFamily="34" charset="0"/>
              </a:rPr>
              <a:t>apport d’oxygène </a:t>
            </a:r>
            <a:r>
              <a:rPr lang="fr-FR" sz="2800" dirty="0">
                <a:latin typeface="Century Gothic" pitchFamily="34" charset="0"/>
              </a:rPr>
              <a:t>aux tissus = </a:t>
            </a:r>
            <a:r>
              <a:rPr lang="fr-FR" sz="2800" dirty="0" err="1">
                <a:latin typeface="Century Gothic" pitchFamily="34" charset="0"/>
              </a:rPr>
              <a:t>macrocirculation</a:t>
            </a:r>
            <a:endParaRPr lang="fr-FR" sz="2800" dirty="0">
              <a:latin typeface="Century Gothic" pitchFamily="34" charset="0"/>
            </a:endParaRPr>
          </a:p>
          <a:p>
            <a:pPr marL="0" indent="0">
              <a:buNone/>
            </a:pPr>
            <a:endParaRPr lang="fr-FR" sz="2800" dirty="0">
              <a:latin typeface="Century Gothic" pitchFamily="34" charset="0"/>
            </a:endParaRPr>
          </a:p>
          <a:p>
            <a:r>
              <a:rPr lang="fr-FR" sz="2800" dirty="0">
                <a:latin typeface="Century Gothic" pitchFamily="34" charset="0"/>
              </a:rPr>
              <a:t>Problème d’</a:t>
            </a:r>
            <a:r>
              <a:rPr lang="fr-FR" sz="2800" dirty="0">
                <a:solidFill>
                  <a:srgbClr val="92D050"/>
                </a:solidFill>
                <a:latin typeface="Century Gothic" pitchFamily="34" charset="0"/>
              </a:rPr>
              <a:t>extraction d’oxygène </a:t>
            </a:r>
            <a:r>
              <a:rPr lang="fr-FR" sz="2800" dirty="0">
                <a:latin typeface="Century Gothic" pitchFamily="34" charset="0"/>
              </a:rPr>
              <a:t>des capillaires vers les cellules</a:t>
            </a:r>
          </a:p>
          <a:p>
            <a:endParaRPr lang="fr-FR" sz="2800" dirty="0">
              <a:latin typeface="Century Gothic" pitchFamily="34" charset="0"/>
            </a:endParaRPr>
          </a:p>
          <a:p>
            <a:r>
              <a:rPr lang="fr-FR" sz="2800" dirty="0">
                <a:latin typeface="Century Gothic" pitchFamily="34" charset="0"/>
              </a:rPr>
              <a:t>Problème d’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utilisation d’oxygène </a:t>
            </a:r>
            <a:r>
              <a:rPr lang="fr-FR" sz="2800" dirty="0">
                <a:latin typeface="Century Gothic" pitchFamily="34" charset="0"/>
              </a:rPr>
              <a:t>dans la cellule : fonction des mitochondries</a:t>
            </a:r>
          </a:p>
          <a:p>
            <a:endParaRPr lang="fr-FR" sz="2800" dirty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68058"/>
            <a:ext cx="46815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82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132856"/>
            <a:ext cx="6696744" cy="266429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opperplate Gothic Light" pitchFamily="34" charset="0"/>
                <a:ea typeface="+mn-ea"/>
                <a:cs typeface="+mn-cs"/>
              </a:rPr>
              <a:t>Données Thérapeutiques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82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" y="1772816"/>
            <a:ext cx="8112168" cy="335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5696" y="5270195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Past and Present Mortality Distribution Sepsis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77272"/>
            <a:ext cx="2054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88640"/>
            <a:ext cx="85344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41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Avancées thérapeutiques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051720" y="1271628"/>
            <a:ext cx="5472607" cy="561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683568" y="2780928"/>
            <a:ext cx="115212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4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7504" y="3429001"/>
            <a:ext cx="8924118" cy="3240360"/>
          </a:xfrm>
        </p:spPr>
        <p:txBody>
          <a:bodyPr>
            <a:normAutofit fontScale="92500"/>
          </a:bodyPr>
          <a:lstStyle/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Century Gothic" pitchFamily="34" charset="0"/>
              <a:buChar char="•"/>
            </a:pP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Type d’étude: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 2" pitchFamily="18" charset="2"/>
              <a:buChar char=""/>
            </a:pPr>
            <a:r>
              <a:rPr lang="fr-FR" sz="2600" dirty="0">
                <a:latin typeface="Century Gothic" pitchFamily="34" charset="0"/>
              </a:rPr>
              <a:t>Etude  prospective, randomisée  et  </a:t>
            </a:r>
            <a:r>
              <a:rPr lang="fr-FR" sz="2600" dirty="0" err="1">
                <a:latin typeface="Century Gothic" pitchFamily="34" charset="0"/>
              </a:rPr>
              <a:t>monocentrique</a:t>
            </a:r>
            <a:r>
              <a:rPr lang="fr-FR" sz="2600" dirty="0">
                <a:latin typeface="Century Gothic" pitchFamily="34" charset="0"/>
              </a:rPr>
              <a:t> </a:t>
            </a:r>
            <a:r>
              <a:rPr lang="fr-FR" sz="1300" dirty="0">
                <a:latin typeface="Century Gothic" pitchFamily="34" charset="0"/>
              </a:rPr>
              <a:t>(EU, 2001)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Century Gothic" pitchFamily="34" charset="0"/>
              <a:buChar char="•"/>
            </a:pP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Question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 2" pitchFamily="18" charset="2"/>
              <a:buChar char=""/>
            </a:pPr>
            <a:r>
              <a:rPr lang="fr-FR" sz="2600" dirty="0">
                <a:latin typeface="Century Gothic" pitchFamily="34" charset="0"/>
              </a:rPr>
              <a:t>Devenir de patients se présentant en </a:t>
            </a:r>
            <a:r>
              <a:rPr lang="fr-FR" sz="2600" dirty="0" err="1">
                <a:latin typeface="Century Gothic" pitchFamily="34" charset="0"/>
              </a:rPr>
              <a:t>sepsis</a:t>
            </a:r>
            <a:r>
              <a:rPr lang="fr-FR" sz="2600" dirty="0">
                <a:latin typeface="Century Gothic" pitchFamily="34" charset="0"/>
              </a:rPr>
              <a:t> sévère ou </a:t>
            </a:r>
            <a:r>
              <a:rPr lang="fr-FR" sz="2600" b="1" dirty="0">
                <a:latin typeface="Century Gothic" pitchFamily="34" charset="0"/>
              </a:rPr>
              <a:t>choc septique </a:t>
            </a:r>
            <a:r>
              <a:rPr lang="fr-FR" sz="2600" dirty="0">
                <a:latin typeface="Century Gothic" pitchFamily="34" charset="0"/>
              </a:rPr>
              <a:t>traités selon deux protocoles thérapeutiques différents?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Century Gothic" pitchFamily="34" charset="0"/>
              <a:buChar char="•"/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  <a:sym typeface="Wingdings 3"/>
              </a:rPr>
              <a:t></a:t>
            </a:r>
            <a:r>
              <a:rPr lang="fr-FR" dirty="0">
                <a:solidFill>
                  <a:srgbClr val="FF3399"/>
                </a:solidFill>
                <a:latin typeface="Century Gothic" pitchFamily="34" charset="0"/>
              </a:rPr>
              <a:t>standard vs </a:t>
            </a:r>
            <a:r>
              <a:rPr lang="fr-FR" b="1" dirty="0">
                <a:solidFill>
                  <a:srgbClr val="FF3399"/>
                </a:solidFill>
                <a:latin typeface="Century Gothic" pitchFamily="34" charset="0"/>
              </a:rPr>
              <a:t>EDGT 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Century Gothic" pitchFamily="34" charset="0"/>
              <a:buChar char="•"/>
            </a:pP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Optimisation hémodynamique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29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84776" cy="16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Early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goal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directed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therapy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85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rgbClr val="90D095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Introduction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" y="1772816"/>
            <a:ext cx="8112168" cy="335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5696" y="5270195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Past and Present Mortality Distribution Sepsis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77272"/>
            <a:ext cx="2054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23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Early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goal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directed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therapy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3500"/>
            <a:ext cx="58959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Early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goal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directed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therapy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12" y="1406256"/>
            <a:ext cx="53340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17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612" y="2060848"/>
            <a:ext cx="6912768" cy="242257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endParaRPr lang="fr-FR" sz="2800" b="1" dirty="0">
              <a:latin typeface="Century Gothic" pitchFamily="34" charset="0"/>
            </a:endParaRPr>
          </a:p>
          <a:p>
            <a:pPr lvl="0">
              <a:lnSpc>
                <a:spcPct val="150000"/>
              </a:lnSpc>
              <a:buClr>
                <a:srgbClr val="72A376"/>
              </a:buClr>
            </a:pPr>
            <a:r>
              <a:rPr lang="fr-FR" sz="2800" b="1" dirty="0">
                <a:latin typeface="Century Gothic" pitchFamily="34" charset="0"/>
              </a:rPr>
              <a:t> </a:t>
            </a:r>
            <a:r>
              <a:rPr lang="fr-FR" sz="2800" b="1" dirty="0">
                <a:solidFill>
                  <a:srgbClr val="92D050"/>
                </a:solidFill>
                <a:latin typeface="Century Gothic" pitchFamily="34" charset="0"/>
              </a:rPr>
              <a:t>mortalité à 28 et à 60 jours</a:t>
            </a:r>
          </a:p>
          <a:p>
            <a:pPr lvl="0">
              <a:lnSpc>
                <a:spcPct val="150000"/>
              </a:lnSpc>
              <a:buClr>
                <a:srgbClr val="72A376"/>
              </a:buClr>
            </a:pPr>
            <a:r>
              <a:rPr lang="fr-FR" sz="2800" b="1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fr-FR" sz="2800" b="1" dirty="0">
                <a:solidFill>
                  <a:srgbClr val="00B0F0"/>
                </a:solidFill>
                <a:latin typeface="Century Gothic" pitchFamily="34" charset="0"/>
              </a:rPr>
              <a:t>nombre de défaillances  d’organes</a:t>
            </a:r>
            <a:endParaRPr lang="fr-FR" sz="2800" b="1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sz="2800" b="1" dirty="0"/>
          </a:p>
          <a:p>
            <a:pPr marL="0" inden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806896" y="-1714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Early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goal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directed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therapy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15816" y="543593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EGDT  &lt; STANDARD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1" y="1860924"/>
            <a:ext cx="48037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vers le bas 7"/>
          <p:cNvSpPr/>
          <p:nvPr/>
        </p:nvSpPr>
        <p:spPr>
          <a:xfrm>
            <a:off x="4283968" y="4365104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7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47809" y="2708920"/>
            <a:ext cx="8712968" cy="372697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L’étude de Rivers et al. (2001) et l’adoption de l’EGDT dans les recommandations professionnelles ont permis de sensibiliser la communauté médicale à 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l’urgence du traitement du </a:t>
            </a:r>
            <a:r>
              <a:rPr lang="fr-FR" dirty="0" err="1">
                <a:solidFill>
                  <a:srgbClr val="00B0F0"/>
                </a:solidFill>
                <a:latin typeface="Century Gothic" pitchFamily="34" charset="0"/>
              </a:rPr>
              <a:t>sepsis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 sévère.</a:t>
            </a:r>
          </a:p>
          <a:p>
            <a:pPr lvl="2"/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Le remplissage vasculaire initial, immédiat</a:t>
            </a:r>
          </a:p>
          <a:p>
            <a:pPr lvl="2"/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associé à l’antibiothérapie précoce,</a:t>
            </a:r>
          </a:p>
          <a:p>
            <a:pPr lvl="2"/>
            <a:endParaRPr lang="fr-FR" dirty="0">
              <a:solidFill>
                <a:srgbClr val="92D050"/>
              </a:solidFill>
              <a:latin typeface="Century Gothic" pitchFamily="34" charset="0"/>
            </a:endParaRPr>
          </a:p>
          <a:p>
            <a:pPr lvl="2"/>
            <a:endParaRPr lang="fr-FR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sont  sans  doute  les  éléments  </a:t>
            </a:r>
            <a:r>
              <a:rPr lang="fr-FR" dirty="0" err="1">
                <a:latin typeface="Century Gothic" pitchFamily="34" charset="0"/>
              </a:rPr>
              <a:t>bénéﬁques</a:t>
            </a:r>
            <a:r>
              <a:rPr lang="fr-FR" dirty="0">
                <a:latin typeface="Century Gothic" pitchFamily="34" charset="0"/>
              </a:rPr>
              <a:t>  qui  expliquent l’amélioration  de  la  survie  des  patients en </a:t>
            </a:r>
            <a:r>
              <a:rPr lang="fr-FR" dirty="0" err="1">
                <a:latin typeface="Century Gothic" pitchFamily="34" charset="0"/>
              </a:rPr>
              <a:t>sepsis</a:t>
            </a:r>
            <a:r>
              <a:rPr lang="fr-FR" dirty="0">
                <a:latin typeface="Century Gothic" pitchFamily="34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Early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goal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directed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therapy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772816"/>
            <a:ext cx="3312368" cy="72008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>
                <a:ln>
                  <a:noFill/>
                </a:ln>
                <a:solidFill>
                  <a:srgbClr val="E8B7B7">
                    <a:lumMod val="9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Message </a:t>
            </a:r>
          </a:p>
        </p:txBody>
      </p:sp>
    </p:spTree>
    <p:extLst>
      <p:ext uri="{BB962C8B-B14F-4D97-AF65-F5344CB8AC3E}">
        <p14:creationId xmlns:p14="http://schemas.microsoft.com/office/powerpoint/2010/main" val="743997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Surviving</a:t>
            </a: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 Sepsis </a:t>
            </a:r>
            <a:r>
              <a:rPr kumimoji="0" lang="fr-FR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Campaign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2348879"/>
            <a:ext cx="8229600" cy="424847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</a:t>
            </a:r>
            <a:r>
              <a:rPr kumimoji="0" lang="fr-FR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sepsis</a:t>
            </a: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et le choc septique sont des </a:t>
            </a: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urgences médicales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lang="fr-FR" dirty="0">
              <a:latin typeface="Century Gothic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nous recommandons que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traitement et  la réanimation commencent immédiatement.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Nous recommandons que,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lors de la réanimation d’une 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hypoperfusion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induite par le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sepsis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au moins 30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/kg  de fluide cristalloïde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soient administrés pendant les 3 premières heures.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Nous   recommandons    une  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cible   initiale   de   pression  artérielle  moyenne  (MAP)  de  65  mm  Hg 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chez les  patients  souffrant  de  choc  septique  nécessitant  des  vasopresseurs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1628800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E8B7B7">
                    <a:lumMod val="90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Réanimation initiale</a:t>
            </a:r>
          </a:p>
        </p:txBody>
      </p:sp>
    </p:spTree>
    <p:extLst>
      <p:ext uri="{BB962C8B-B14F-4D97-AF65-F5344CB8AC3E}">
        <p14:creationId xmlns:p14="http://schemas.microsoft.com/office/powerpoint/2010/main" val="3088451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0293"/>
            <a:ext cx="8229600" cy="408701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b="1" dirty="0">
                <a:solidFill>
                  <a:srgbClr val="00B0F0"/>
                </a:solidFill>
                <a:latin typeface="Century Gothic" pitchFamily="34" charset="0"/>
              </a:rPr>
              <a:t>Réanimation hémodynamique 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Prélèvements microbiologiques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b="1" dirty="0">
                <a:solidFill>
                  <a:srgbClr val="92D050"/>
                </a:solidFill>
                <a:latin typeface="Century Gothic" pitchFamily="34" charset="0"/>
              </a:rPr>
              <a:t>Antibiothérapie</a:t>
            </a:r>
          </a:p>
          <a:p>
            <a:pPr marL="0" indent="0">
              <a:lnSpc>
                <a:spcPct val="150000"/>
              </a:lnSpc>
              <a:buNone/>
            </a:pPr>
            <a:endParaRPr lang="fr-FR" b="1" dirty="0">
              <a:solidFill>
                <a:srgbClr val="92D050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b="1" dirty="0">
                <a:latin typeface="Century Gothic" pitchFamily="34" charset="0"/>
              </a:rPr>
              <a:t>Adjuvent</a:t>
            </a:r>
            <a:r>
              <a:rPr lang="fr-FR" dirty="0">
                <a:latin typeface="Century Gothic" pitchFamily="34" charset="0"/>
              </a:rPr>
              <a:t> / Soutien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Chirurgie </a:t>
            </a:r>
            <a:r>
              <a:rPr lang="fr-FR" dirty="0">
                <a:latin typeface="Century Gothic" pitchFamily="34" charset="0"/>
                <a:sym typeface="Wingdings 3"/>
              </a:rPr>
              <a:t> éradiquer foyer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34888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Bases du traitement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4149080"/>
            <a:ext cx="4104456" cy="504056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Wingdings 3" pitchFamily="18" charset="2"/>
              <a:buChar char="´"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Secondaire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700808"/>
            <a:ext cx="2880320" cy="504056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Précoce</a:t>
            </a:r>
          </a:p>
        </p:txBody>
      </p:sp>
    </p:spTree>
    <p:extLst>
      <p:ext uri="{BB962C8B-B14F-4D97-AF65-F5344CB8AC3E}">
        <p14:creationId xmlns:p14="http://schemas.microsoft.com/office/powerpoint/2010/main" val="328498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/>
              <a:t> </a:t>
            </a:r>
            <a:r>
              <a:rPr lang="fr-FR" dirty="0">
                <a:latin typeface="Century Gothic" pitchFamily="34" charset="0"/>
              </a:rPr>
              <a:t>Rapidité de la pec</a:t>
            </a:r>
          </a:p>
          <a:p>
            <a:pPr lvl="3" indent="-342900">
              <a:spcBef>
                <a:spcPts val="0"/>
              </a:spcBef>
              <a:buClr>
                <a:srgbClr val="72A376"/>
              </a:buClr>
              <a:buSzPct val="70000"/>
              <a:buFont typeface="Century Gothic" pitchFamily="34" charset="0"/>
              <a:buChar char="•"/>
            </a:pPr>
            <a:r>
              <a:rPr lang="fr-FR" sz="2300" dirty="0">
                <a:solidFill>
                  <a:srgbClr val="FFC000"/>
                </a:solidFill>
                <a:latin typeface="Century Gothic" pitchFamily="34" charset="0"/>
              </a:rPr>
              <a:t>Délais </a:t>
            </a:r>
            <a:r>
              <a:rPr lang="fr-FR" sz="2300" dirty="0">
                <a:solidFill>
                  <a:srgbClr val="FFC000"/>
                </a:solidFill>
                <a:latin typeface="Sylfaen"/>
              </a:rPr>
              <a:t>≤ 1h</a:t>
            </a:r>
            <a:endParaRPr lang="fr-FR" sz="23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endParaRPr lang="fr-FR" dirty="0">
              <a:latin typeface="Century Gothic" pitchFamily="34" charset="0"/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Objectifs cliniques standards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PVC: 8 – 12 </a:t>
            </a:r>
            <a:r>
              <a:rPr lang="fr-FR" sz="2300" dirty="0" err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mmHg</a:t>
            </a:r>
            <a:endParaRPr lang="fr-FR" sz="2300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solidFill>
                  <a:srgbClr val="92D050"/>
                </a:solidFill>
                <a:latin typeface="Century Gothic" pitchFamily="34" charset="0"/>
              </a:rPr>
              <a:t>PAM: 65 – 80 mm Hg 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solidFill>
                  <a:srgbClr val="92D050"/>
                </a:solidFill>
                <a:latin typeface="Century Gothic" pitchFamily="34" charset="0"/>
              </a:rPr>
              <a:t>Diurèse horaire &gt; 0,5 ml / kg /h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solidFill>
                  <a:srgbClr val="92D050"/>
                </a:solidFill>
                <a:latin typeface="Century Gothic" pitchFamily="34" charset="0"/>
              </a:rPr>
              <a:t>Lactates &lt; 2 </a:t>
            </a:r>
            <a:r>
              <a:rPr lang="fr-FR" sz="2300" dirty="0" err="1">
                <a:solidFill>
                  <a:srgbClr val="92D050"/>
                </a:solidFill>
                <a:latin typeface="Century Gothic" pitchFamily="34" charset="0"/>
              </a:rPr>
              <a:t>mmol</a:t>
            </a:r>
            <a:r>
              <a:rPr lang="fr-FR" sz="2300" dirty="0">
                <a:solidFill>
                  <a:srgbClr val="92D050"/>
                </a:solidFill>
                <a:latin typeface="Century Gothic" pitchFamily="34" charset="0"/>
              </a:rPr>
              <a:t> / l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Principes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06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4039661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sz="2900" dirty="0">
                <a:solidFill>
                  <a:srgbClr val="FFC000"/>
                </a:solidFill>
                <a:latin typeface="Century Gothic" pitchFamily="34" charset="0"/>
              </a:rPr>
              <a:t>Cristalloïdes : </a:t>
            </a:r>
            <a:r>
              <a:rPr lang="fr-FR" sz="2900" dirty="0">
                <a:solidFill>
                  <a:srgbClr val="FFC000"/>
                </a:solidFill>
                <a:latin typeface="Century Gothic" pitchFamily="34" charset="0"/>
                <a:sym typeface="Wingdings 3"/>
              </a:rPr>
              <a:t> </a:t>
            </a:r>
            <a:r>
              <a:rPr lang="fr-FR" sz="2900" dirty="0">
                <a:solidFill>
                  <a:srgbClr val="FFC000"/>
                </a:solidFill>
                <a:latin typeface="Century Gothic" pitchFamily="34" charset="0"/>
              </a:rPr>
              <a:t>SSI</a:t>
            </a:r>
          </a:p>
          <a:p>
            <a:pPr lvl="1">
              <a:buClr>
                <a:srgbClr val="72A376"/>
              </a:buClr>
            </a:pPr>
            <a:r>
              <a:rPr lang="fr-FR" sz="2000" dirty="0">
                <a:solidFill>
                  <a:srgbClr val="92D050"/>
                </a:solidFill>
                <a:latin typeface="Century Gothic" pitchFamily="34" charset="0"/>
              </a:rPr>
              <a:t>30 ml/kg </a:t>
            </a:r>
            <a:r>
              <a:rPr lang="fr-FR" sz="2000" dirty="0">
                <a:latin typeface="Century Gothic" pitchFamily="34" charset="0"/>
              </a:rPr>
              <a:t>Dans les 3 premières heures,</a:t>
            </a:r>
          </a:p>
          <a:p>
            <a:pPr lvl="1">
              <a:buClr>
                <a:srgbClr val="72A376"/>
              </a:buClr>
            </a:pPr>
            <a:r>
              <a:rPr lang="fr-FR" sz="2000" dirty="0">
                <a:latin typeface="Century Gothic" pitchFamily="34" charset="0"/>
              </a:rPr>
              <a:t>Puis plus parcimonieuse est recommandée une fois la situation stabilisée</a:t>
            </a:r>
          </a:p>
          <a:p>
            <a:pPr lvl="1">
              <a:buClr>
                <a:srgbClr val="72A376"/>
              </a:buClr>
            </a:pPr>
            <a:r>
              <a:rPr lang="fr-FR" sz="2000" dirty="0">
                <a:latin typeface="Century Gothic" pitchFamily="34" charset="0"/>
              </a:rPr>
              <a:t>Attention à la balance hydro-sodée, surtout si SDRA (délétère si positive).</a:t>
            </a:r>
          </a:p>
          <a:p>
            <a:pPr>
              <a:buClr>
                <a:srgbClr val="72A376"/>
              </a:buClr>
            </a:pPr>
            <a:r>
              <a:rPr lang="fr-FR" sz="2900" dirty="0">
                <a:solidFill>
                  <a:srgbClr val="FFC000"/>
                </a:solidFill>
                <a:latin typeface="Century Gothic" pitchFamily="34" charset="0"/>
              </a:rPr>
              <a:t>Albumine </a:t>
            </a:r>
          </a:p>
          <a:p>
            <a:pPr lvl="1">
              <a:buClr>
                <a:srgbClr val="72A376"/>
              </a:buClr>
            </a:pPr>
            <a:r>
              <a:rPr lang="fr-FR" sz="2300" dirty="0">
                <a:latin typeface="Century Gothic" pitchFamily="34" charset="0"/>
              </a:rPr>
              <a:t>si volumes cristalloïdes importants</a:t>
            </a:r>
          </a:p>
          <a:p>
            <a:pPr>
              <a:buClr>
                <a:srgbClr val="72A376"/>
              </a:buClr>
            </a:pPr>
            <a:r>
              <a:rPr lang="fr-FR" sz="4500" b="1" dirty="0">
                <a:solidFill>
                  <a:srgbClr val="FF3399"/>
                </a:solidFill>
                <a:latin typeface="Century Gothic" pitchFamily="34" charset="0"/>
                <a:sym typeface="Wingdings"/>
              </a:rPr>
              <a:t></a:t>
            </a:r>
            <a:r>
              <a:rPr lang="fr-FR" sz="2900" b="1" dirty="0">
                <a:solidFill>
                  <a:schemeClr val="accent6">
                    <a:lumMod val="90000"/>
                  </a:schemeClr>
                </a:solidFill>
                <a:latin typeface="Century Gothic" pitchFamily="34" charset="0"/>
                <a:sym typeface="Wingdings"/>
              </a:rPr>
              <a:t> </a:t>
            </a:r>
            <a:r>
              <a:rPr lang="fr-FR" sz="2900" b="1" dirty="0">
                <a:solidFill>
                  <a:srgbClr val="FFB9DC"/>
                </a:solidFill>
                <a:latin typeface="Century Gothic" pitchFamily="34" charset="0"/>
              </a:rPr>
              <a:t>Pas de colloïdes HEA </a:t>
            </a:r>
            <a:r>
              <a:rPr lang="fr-FR" sz="2900" dirty="0">
                <a:latin typeface="Century Gothic" pitchFamily="34" charset="0"/>
                <a:sym typeface="Wingdings 3"/>
              </a:rPr>
              <a:t> toxicité rénale </a:t>
            </a:r>
            <a:endParaRPr lang="fr-FR" sz="2900" dirty="0">
              <a:latin typeface="Century Gothic" pitchFamily="34" charset="0"/>
            </a:endParaRPr>
          </a:p>
          <a:p>
            <a:pPr lvl="2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endParaRPr lang="fr-FR" sz="2000" dirty="0">
              <a:latin typeface="Century Gothic" pitchFamily="34" charset="0"/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749" y="1772816"/>
            <a:ext cx="5471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9797"/>
                </a:solidFill>
                <a:latin typeface="Arial Rounded MT Bold" panose="020F0704030504030204" pitchFamily="34" charset="0"/>
              </a:rPr>
              <a:t>Remplissage vasculaire</a:t>
            </a:r>
          </a:p>
        </p:txBody>
      </p:sp>
    </p:spTree>
    <p:extLst>
      <p:ext uri="{BB962C8B-B14F-4D97-AF65-F5344CB8AC3E}">
        <p14:creationId xmlns:p14="http://schemas.microsoft.com/office/powerpoint/2010/main" val="3159934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endParaRPr lang="fr-FR" sz="2800" dirty="0"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sz="2800" dirty="0">
                <a:solidFill>
                  <a:srgbClr val="92D050"/>
                </a:solidFill>
                <a:latin typeface="Century Gothic" pitchFamily="34" charset="0"/>
              </a:rPr>
              <a:t>Si hypotension artérielle persistante </a:t>
            </a:r>
            <a:r>
              <a:rPr lang="fr-FR" sz="2800" dirty="0">
                <a:latin typeface="Century Gothic" pitchFamily="34" charset="0"/>
              </a:rPr>
              <a:t>malgré le remplissage (30 ml/kg)</a:t>
            </a:r>
            <a:r>
              <a:rPr lang="fr-FR" sz="2800" dirty="0">
                <a:solidFill>
                  <a:srgbClr val="92D050"/>
                </a:solidFill>
                <a:latin typeface="Century Gothic" pitchFamily="34" charset="0"/>
              </a:rPr>
              <a:t> ou simultanément </a:t>
            </a:r>
            <a:r>
              <a:rPr lang="fr-FR" sz="2800" dirty="0">
                <a:latin typeface="Century Gothic" pitchFamily="34" charset="0"/>
              </a:rPr>
              <a:t>au remplissage si PA diastolique &lt; 40 mm Hg.</a:t>
            </a:r>
          </a:p>
          <a:p>
            <a:pPr>
              <a:buClr>
                <a:srgbClr val="72A376"/>
              </a:buClr>
            </a:pPr>
            <a:endParaRPr lang="fr-FR" sz="28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sz="2800" dirty="0">
                <a:solidFill>
                  <a:srgbClr val="92D050"/>
                </a:solidFill>
                <a:latin typeface="Century Gothic" pitchFamily="34" charset="0"/>
              </a:rPr>
              <a:t>Objectif : </a:t>
            </a:r>
            <a:r>
              <a:rPr lang="fr-FR" sz="2800" dirty="0">
                <a:latin typeface="Century Gothic" pitchFamily="34" charset="0"/>
              </a:rPr>
              <a:t>PAM 65 mm Hg ou plus</a:t>
            </a:r>
          </a:p>
          <a:p>
            <a:pPr marL="0" indent="0">
              <a:buClr>
                <a:srgbClr val="72A376"/>
              </a:buClr>
              <a:buNone/>
            </a:pPr>
            <a:endParaRPr lang="fr-FR" sz="28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sz="2800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1558533"/>
            <a:ext cx="4026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Vasopresseurs</a:t>
            </a:r>
          </a:p>
        </p:txBody>
      </p:sp>
    </p:spTree>
    <p:extLst>
      <p:ext uri="{BB962C8B-B14F-4D97-AF65-F5344CB8AC3E}">
        <p14:creationId xmlns:p14="http://schemas.microsoft.com/office/powerpoint/2010/main" val="262728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39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6" y="2204864"/>
            <a:ext cx="889793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19878" y="1616967"/>
            <a:ext cx="3160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Vasopresseurs</a:t>
            </a:r>
          </a:p>
        </p:txBody>
      </p:sp>
    </p:spTree>
    <p:extLst>
      <p:ext uri="{BB962C8B-B14F-4D97-AF65-F5344CB8AC3E}">
        <p14:creationId xmlns:p14="http://schemas.microsoft.com/office/powerpoint/2010/main" val="349008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pPr marL="292100" lvl="0" indent="-2921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Définition des états infectieux</a:t>
            </a:r>
          </a:p>
          <a:p>
            <a:pPr marL="292100" lvl="0" indent="-2921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Données physiopathologiques</a:t>
            </a:r>
          </a:p>
          <a:p>
            <a:pPr marL="292100" lvl="0" indent="-2921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Données thérapeutiques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662880" y="260648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41687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5584"/>
            <a:ext cx="8229600" cy="467180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Noradrénaline (NADN)</a:t>
            </a:r>
          </a:p>
          <a:p>
            <a:pPr lvl="2">
              <a:buClr>
                <a:srgbClr val="72A376"/>
              </a:buClr>
            </a:pPr>
            <a:r>
              <a:rPr lang="fr-FR" sz="2900" dirty="0">
                <a:solidFill>
                  <a:srgbClr val="00B0F0"/>
                </a:solidFill>
                <a:latin typeface="Century Gothic" pitchFamily="34" charset="0"/>
              </a:rPr>
              <a:t>Premier choix</a:t>
            </a:r>
          </a:p>
          <a:p>
            <a:pPr lvl="2">
              <a:buClr>
                <a:srgbClr val="72A376"/>
              </a:buClr>
            </a:pPr>
            <a:r>
              <a:rPr lang="fr-FR" sz="2900" dirty="0">
                <a:latin typeface="Century Gothic" pitchFamily="34" charset="0"/>
              </a:rPr>
              <a:t>Doses progressives </a:t>
            </a:r>
          </a:p>
          <a:p>
            <a:pPr lvl="2">
              <a:buClr>
                <a:srgbClr val="72A376"/>
              </a:buClr>
            </a:pPr>
            <a:r>
              <a:rPr lang="fr-FR" sz="2900" dirty="0">
                <a:latin typeface="Century Gothic" pitchFamily="34" charset="0"/>
              </a:rPr>
              <a:t>Voie centrale</a:t>
            </a:r>
          </a:p>
          <a:p>
            <a:pPr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Adrénaline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en plus ou en substitution si besoin d’une deuxième molécule </a:t>
            </a:r>
          </a:p>
          <a:p>
            <a:pPr marL="0" indent="0">
              <a:buClr>
                <a:srgbClr val="72A376"/>
              </a:buClr>
              <a:buNone/>
            </a:pPr>
            <a:endParaRPr lang="fr-FR" sz="3600" dirty="0">
              <a:latin typeface="Century Gothic" pitchFamily="34" charset="0"/>
            </a:endParaRPr>
          </a:p>
          <a:p>
            <a:pPr marL="0" indent="0">
              <a:buClr>
                <a:srgbClr val="72A376"/>
              </a:buClr>
              <a:buNone/>
            </a:pPr>
            <a:endParaRPr lang="fr-FR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8350" y="1709029"/>
            <a:ext cx="3529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Vasopresseurs</a:t>
            </a:r>
          </a:p>
        </p:txBody>
      </p:sp>
    </p:spTree>
    <p:extLst>
      <p:ext uri="{BB962C8B-B14F-4D97-AF65-F5344CB8AC3E}">
        <p14:creationId xmlns:p14="http://schemas.microsoft.com/office/powerpoint/2010/main" val="585835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718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rgbClr val="72A376"/>
              </a:buClr>
              <a:buNone/>
            </a:pPr>
            <a:endParaRPr lang="fr-FR" sz="2900" dirty="0">
              <a:latin typeface="Century Gothic" pitchFamily="34" charset="0"/>
            </a:endParaRPr>
          </a:p>
          <a:p>
            <a:pPr>
              <a:lnSpc>
                <a:spcPct val="110000"/>
              </a:lnSpc>
              <a:buClr>
                <a:srgbClr val="72A376"/>
              </a:buClr>
            </a:pPr>
            <a:r>
              <a:rPr lang="fr-FR" sz="3400" dirty="0">
                <a:solidFill>
                  <a:srgbClr val="92D050"/>
                </a:solidFill>
                <a:latin typeface="Century Gothic" pitchFamily="34" charset="0"/>
              </a:rPr>
              <a:t>Vasopressine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dirty="0">
                <a:latin typeface="Century Gothic" pitchFamily="34" charset="0"/>
              </a:rPr>
              <a:t>Non adrénergique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b="1" dirty="0">
                <a:latin typeface="Century Gothic" pitchFamily="34" charset="0"/>
              </a:rPr>
              <a:t>Agoniste des récepteurs V1a </a:t>
            </a:r>
            <a:r>
              <a:rPr lang="fr-FR" sz="2400" dirty="0">
                <a:latin typeface="Century Gothic" pitchFamily="34" charset="0"/>
              </a:rPr>
              <a:t>vasculaires splanchniques, cutanées, musculaires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b="1" dirty="0">
                <a:solidFill>
                  <a:srgbClr val="00B0F0"/>
                </a:solidFill>
                <a:latin typeface="Century Gothic" pitchFamily="34" charset="0"/>
                <a:sym typeface="Wingdings 3"/>
              </a:rPr>
              <a:t> </a:t>
            </a:r>
            <a:r>
              <a:rPr lang="fr-FR" sz="2400" b="1" dirty="0">
                <a:solidFill>
                  <a:srgbClr val="00B0F0"/>
                </a:solidFill>
                <a:latin typeface="Century Gothic" pitchFamily="34" charset="0"/>
              </a:rPr>
              <a:t>en cas de choc réfractaire</a:t>
            </a:r>
          </a:p>
          <a:p>
            <a:pPr marL="1262380" lvl="6" indent="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r>
              <a:rPr lang="fr-FR" sz="21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hypotension malgré remplissage + NADN &gt; 5 </a:t>
            </a:r>
            <a:r>
              <a:rPr lang="fr-FR" sz="21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mcg</a:t>
            </a:r>
            <a:r>
              <a:rPr lang="fr-FR" sz="21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/kg/min </a:t>
            </a:r>
            <a:r>
              <a:rPr lang="fr-FR" sz="21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pdt</a:t>
            </a:r>
            <a:r>
              <a:rPr lang="fr-FR" sz="21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6h. 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dirty="0">
                <a:latin typeface="Century Gothic" pitchFamily="34" charset="0"/>
              </a:rPr>
              <a:t>en plus de NADN pour soit augmenter PAM soit diminuer NADN 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dirty="0">
                <a:latin typeface="Century Gothic" pitchFamily="34" charset="0"/>
              </a:rPr>
              <a:t>Poso:   &lt; 0,04 UI/min /V.C.</a:t>
            </a:r>
          </a:p>
          <a:p>
            <a:pPr lvl="3" indent="-292100">
              <a:lnSpc>
                <a:spcPct val="11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sz="2400" dirty="0">
                <a:latin typeface="Century Gothic" pitchFamily="34" charset="0"/>
              </a:rPr>
              <a:t>Effets adverses : VC coronaire,  VC splanchnique</a:t>
            </a:r>
          </a:p>
          <a:p>
            <a:pPr>
              <a:lnSpc>
                <a:spcPct val="110000"/>
              </a:lnSpc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fr-FR" sz="3400" dirty="0">
                <a:solidFill>
                  <a:srgbClr val="92D050"/>
                </a:solidFill>
                <a:latin typeface="Century Gothic" pitchFamily="34" charset="0"/>
              </a:rPr>
              <a:t>Dopamine </a:t>
            </a:r>
          </a:p>
          <a:p>
            <a:pPr lvl="3">
              <a:lnSpc>
                <a:spcPct val="110000"/>
              </a:lnSpc>
              <a:buClr>
                <a:srgbClr val="72A376"/>
              </a:buClr>
            </a:pPr>
            <a:r>
              <a:rPr lang="fr-FR" sz="2200" dirty="0">
                <a:solidFill>
                  <a:srgbClr val="FF9797"/>
                </a:solidFill>
                <a:latin typeface="Century Gothic" pitchFamily="34" charset="0"/>
              </a:rPr>
              <a:t>non recommandé </a:t>
            </a:r>
            <a:r>
              <a:rPr lang="fr-FR" sz="2200" dirty="0">
                <a:latin typeface="Century Gothic" pitchFamily="34" charset="0"/>
              </a:rPr>
              <a:t>à titre néphroprotecteur </a:t>
            </a:r>
          </a:p>
          <a:p>
            <a:pPr marL="0" indent="0">
              <a:lnSpc>
                <a:spcPct val="110000"/>
              </a:lnSpc>
              <a:buClr>
                <a:srgbClr val="72A376"/>
              </a:buClr>
              <a:buNone/>
            </a:pPr>
            <a:endParaRPr lang="fr-FR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8974" y="1473043"/>
            <a:ext cx="3529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Vasopresseurs</a:t>
            </a:r>
          </a:p>
        </p:txBody>
      </p:sp>
    </p:spTree>
    <p:extLst>
      <p:ext uri="{BB962C8B-B14F-4D97-AF65-F5344CB8AC3E}">
        <p14:creationId xmlns:p14="http://schemas.microsoft.com/office/powerpoint/2010/main" val="317985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46237"/>
            <a:ext cx="8507288" cy="452628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r>
              <a:rPr lang="fr-FR" dirty="0"/>
              <a:t>    </a:t>
            </a:r>
            <a:r>
              <a:rPr lang="fr-FR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Amélioration du transport de l’oxygène</a:t>
            </a: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sz="2900" dirty="0" err="1">
                <a:solidFill>
                  <a:srgbClr val="92D050"/>
                </a:solidFill>
                <a:latin typeface="Century Gothic" pitchFamily="34" charset="0"/>
              </a:rPr>
              <a:t>Dobutamine</a:t>
            </a:r>
            <a:endParaRPr lang="fr-FR" sz="2900" dirty="0">
              <a:solidFill>
                <a:srgbClr val="92D050"/>
              </a:solidFill>
              <a:latin typeface="Century Gothic" pitchFamily="34" charset="0"/>
            </a:endParaRPr>
          </a:p>
          <a:p>
            <a:pPr lvl="2">
              <a:buClr>
                <a:srgbClr val="72A376"/>
              </a:buClr>
            </a:pPr>
            <a:r>
              <a:rPr lang="fr-FR" sz="2000" dirty="0">
                <a:latin typeface="Century Gothic" pitchFamily="34" charset="0"/>
              </a:rPr>
              <a:t>en cas de bas-débit cardiaque (sans </a:t>
            </a:r>
            <a:r>
              <a:rPr lang="fr-FR" sz="2000" dirty="0" err="1">
                <a:latin typeface="Century Gothic" pitchFamily="34" charset="0"/>
              </a:rPr>
              <a:t>précharge</a:t>
            </a:r>
            <a:r>
              <a:rPr lang="fr-FR" sz="2000" dirty="0">
                <a:latin typeface="Century Gothic" pitchFamily="34" charset="0"/>
              </a:rPr>
              <a:t> dépendance) et augmentation pressions de remplissage </a:t>
            </a:r>
          </a:p>
          <a:p>
            <a:pPr lvl="2">
              <a:buClr>
                <a:srgbClr val="72A376"/>
              </a:buClr>
            </a:pPr>
            <a:r>
              <a:rPr lang="fr-FR" sz="2000" dirty="0">
                <a:latin typeface="Century Gothic" pitchFamily="34" charset="0"/>
              </a:rPr>
              <a:t>malgré remplissage optimal et PAM correcte </a:t>
            </a:r>
          </a:p>
          <a:p>
            <a:pPr lvl="2">
              <a:buClr>
                <a:srgbClr val="72A376"/>
              </a:buClr>
            </a:pPr>
            <a:endParaRPr lang="fr-FR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sz="2900" dirty="0">
                <a:solidFill>
                  <a:srgbClr val="92D050"/>
                </a:solidFill>
                <a:latin typeface="Century Gothic" pitchFamily="34" charset="0"/>
              </a:rPr>
              <a:t>Transfusion de CG </a:t>
            </a:r>
          </a:p>
          <a:p>
            <a:pPr lvl="2">
              <a:buClr>
                <a:srgbClr val="72A376"/>
              </a:buClr>
            </a:pPr>
            <a:r>
              <a:rPr lang="fr-FR" sz="2000" dirty="0">
                <a:latin typeface="Century Gothic" pitchFamily="34" charset="0"/>
                <a:sym typeface="Wingdings 3"/>
              </a:rPr>
              <a:t> seuil transfusionnel : 70g  / 100 ml</a:t>
            </a:r>
            <a:endParaRPr lang="fr-FR" sz="2000" dirty="0">
              <a:latin typeface="Century Gothic" pitchFamily="34" charset="0"/>
            </a:endParaRPr>
          </a:p>
          <a:p>
            <a:pPr lvl="2">
              <a:buClr>
                <a:srgbClr val="72A376"/>
              </a:buClr>
            </a:pPr>
            <a:endParaRPr lang="fr-FR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3"/>
                </a:solidFill>
                <a:latin typeface="Rockwell"/>
              </a:rPr>
              <a:t>Réanimation hémodynamique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295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1440161"/>
          </a:xfrm>
        </p:spPr>
        <p:txBody>
          <a:bodyPr>
            <a:normAutofit fontScale="92500" lnSpcReduction="10000"/>
          </a:bodyPr>
          <a:lstStyle/>
          <a:p>
            <a:pPr marL="292100" lvl="0" indent="-292100">
              <a:lnSpc>
                <a:spcPct val="15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Doit précéder l’antibiothérapie</a:t>
            </a:r>
          </a:p>
          <a:p>
            <a:pPr lvl="0">
              <a:lnSpc>
                <a:spcPct val="150000"/>
              </a:lnSpc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Sans la retarder de plus de 45 min </a:t>
            </a:r>
          </a:p>
          <a:p>
            <a:pPr marL="0" inden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43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schemeClr val="accent3"/>
                </a:solidFill>
                <a:latin typeface="Rockwell"/>
              </a:rPr>
              <a:t>Traitement antimicrobien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877762"/>
            <a:ext cx="6020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Diagnostic infectiologique</a:t>
            </a:r>
          </a:p>
        </p:txBody>
      </p:sp>
    </p:spTree>
    <p:extLst>
      <p:ext uri="{BB962C8B-B14F-4D97-AF65-F5344CB8AC3E}">
        <p14:creationId xmlns:p14="http://schemas.microsoft.com/office/powerpoint/2010/main" val="1870909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lvl="0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Culture des sites potentiellement infectés</a:t>
            </a:r>
          </a:p>
          <a:p>
            <a:pPr lvl="2">
              <a:buClr>
                <a:srgbClr val="72A376"/>
              </a:buClr>
            </a:pPr>
            <a:r>
              <a:rPr lang="it-IT" dirty="0">
                <a:latin typeface="Century Gothic" pitchFamily="34" charset="0"/>
              </a:rPr>
              <a:t>urines, LCR, LBA, ECBC, ascite...</a:t>
            </a:r>
          </a:p>
          <a:p>
            <a:pPr lvl="2">
              <a:buClr>
                <a:srgbClr val="72A376"/>
              </a:buClr>
            </a:pPr>
            <a:r>
              <a:rPr lang="it-IT" dirty="0">
                <a:latin typeface="Century Gothic" pitchFamily="34" charset="0"/>
              </a:rPr>
              <a:t>Retrait de cathéters et culture</a:t>
            </a:r>
            <a:endParaRPr lang="fr-FR" dirty="0"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Hémocultures 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au moins deux </a:t>
            </a:r>
            <a:r>
              <a:rPr lang="fr-FR" dirty="0">
                <a:latin typeface="Century Gothic" pitchFamily="34" charset="0"/>
              </a:rPr>
              <a:t>(deux flacons de 10 ml ou plus chacune)</a:t>
            </a:r>
          </a:p>
          <a:p>
            <a:pPr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PCT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Peut aider 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à l’arrêt de l’antibiothérapie empirique chez les patients qui n’ont pas de preuve d’infection si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&lt; 0,5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  <a:sym typeface="Symbol"/>
              </a:rPr>
              <a:t>g/l</a:t>
            </a:r>
            <a:endParaRPr lang="fr-FR" dirty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72A376"/>
              </a:buClr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Imagerie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Echographie</a:t>
            </a:r>
          </a:p>
          <a:p>
            <a:pPr lvl="2"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TDM </a:t>
            </a:r>
            <a:r>
              <a:rPr lang="fr-FR" dirty="0">
                <a:latin typeface="Century Gothic" pitchFamily="34" charset="0"/>
                <a:sym typeface="Wingdings 3"/>
              </a:rPr>
              <a:t> 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  <a:sym typeface="Wingdings 3"/>
              </a:rPr>
              <a:t>poches d’abcès ou collection</a:t>
            </a:r>
            <a:r>
              <a:rPr lang="fr-FR" dirty="0">
                <a:latin typeface="Century Gothic" pitchFamily="34" charset="0"/>
                <a:sym typeface="Wingdings 3"/>
              </a:rPr>
              <a:t>.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schemeClr val="accent3"/>
                </a:solidFill>
                <a:latin typeface="Rockwell"/>
              </a:rPr>
              <a:t>Traitement antimicrobien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85" y="1484784"/>
            <a:ext cx="6102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969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45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schemeClr val="accent3"/>
                </a:solidFill>
                <a:latin typeface="Rockwell"/>
              </a:rPr>
              <a:t>Traitement antimicrobien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85" y="1484784"/>
            <a:ext cx="6102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50153"/>
              </p:ext>
            </p:extLst>
          </p:nvPr>
        </p:nvGraphicFramePr>
        <p:xfrm>
          <a:off x="2411759" y="2636912"/>
          <a:ext cx="662473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Ordre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          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Respiratoire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4503       (63,5)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1392       (19,6)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1071       (15,1)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Urinaire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1011       (14,3)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Cutanée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467         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Cathéter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332         (4,7)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NC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208         (2,9)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540         (7,6)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7087      (51,4)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03848" y="6309320"/>
            <a:ext cx="1880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rgbClr val="FF3399"/>
                </a:solidFill>
              </a:rPr>
              <a:t>Vincent JL JAMA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895" y="2228671"/>
            <a:ext cx="1831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Enquête internationale 1 jour donné : 8 mai 2007 dans 1265 </a:t>
            </a:r>
            <a:r>
              <a:rPr lang="fr-FR" dirty="0" err="1"/>
              <a:t>ICUs</a:t>
            </a:r>
            <a:r>
              <a:rPr lang="fr-FR" dirty="0"/>
              <a:t> de 75 pays.</a:t>
            </a:r>
          </a:p>
          <a:p>
            <a:r>
              <a:rPr lang="fr-FR" dirty="0"/>
              <a:t>13 796 patients - 7087 infectés (51%)</a:t>
            </a:r>
          </a:p>
        </p:txBody>
      </p:sp>
    </p:spTree>
    <p:extLst>
      <p:ext uri="{BB962C8B-B14F-4D97-AF65-F5344CB8AC3E}">
        <p14:creationId xmlns:p14="http://schemas.microsoft.com/office/powerpoint/2010/main" val="412994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3123"/>
            <a:ext cx="8229600" cy="489828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292100" lvl="0" indent="-292100">
              <a:lnSpc>
                <a:spcPct val="17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 </a:t>
            </a:r>
            <a:r>
              <a:rPr lang="fr-FR" dirty="0" err="1">
                <a:latin typeface="Century Gothic" pitchFamily="34" charset="0"/>
              </a:rPr>
              <a:t>Antiobiothérapie</a:t>
            </a:r>
            <a:r>
              <a:rPr lang="fr-FR" dirty="0">
                <a:latin typeface="Century Gothic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Century Gothic" pitchFamily="34" charset="0"/>
              </a:rPr>
              <a:t>à large </a:t>
            </a:r>
            <a:r>
              <a:rPr lang="fr-FR" dirty="0">
                <a:latin typeface="Century Gothic" pitchFamily="34" charset="0"/>
              </a:rPr>
              <a:t>spectre </a:t>
            </a:r>
            <a:r>
              <a:rPr lang="fr-FR" dirty="0" err="1">
                <a:solidFill>
                  <a:srgbClr val="92D050"/>
                </a:solidFill>
                <a:latin typeface="Century Gothic" pitchFamily="34" charset="0"/>
              </a:rPr>
              <a:t>ampirique</a:t>
            </a:r>
            <a:r>
              <a:rPr lang="fr-FR" dirty="0">
                <a:latin typeface="Century Gothic" pitchFamily="34" charset="0"/>
              </a:rPr>
              <a:t>, </a:t>
            </a:r>
          </a:p>
          <a:p>
            <a:pPr lvl="1" indent="-292100">
              <a:lnSpc>
                <a:spcPct val="17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Pari microbien</a:t>
            </a:r>
          </a:p>
          <a:p>
            <a:pPr lvl="1" indent="-292100">
              <a:lnSpc>
                <a:spcPct val="17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  <a:sym typeface="Wingdings 3"/>
              </a:rPr>
              <a:t></a:t>
            </a:r>
            <a:r>
              <a:rPr lang="fr-FR" dirty="0">
                <a:latin typeface="Century Gothic" pitchFamily="34" charset="0"/>
              </a:rPr>
              <a:t>Association ATB   (synergique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?</a:t>
            </a:r>
            <a:r>
              <a:rPr lang="fr-FR" dirty="0">
                <a:latin typeface="Century Gothic" pitchFamily="34" charset="0"/>
              </a:rPr>
              <a:t>, bactéricide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?)</a:t>
            </a:r>
            <a:r>
              <a:rPr lang="fr-FR" dirty="0">
                <a:latin typeface="Century Gothic" pitchFamily="34" charset="0"/>
              </a:rPr>
              <a:t>.</a:t>
            </a:r>
          </a:p>
          <a:p>
            <a:pPr>
              <a:lnSpc>
                <a:spcPct val="170000"/>
              </a:lnSpc>
              <a:buClr>
                <a:srgbClr val="72A376"/>
              </a:buClr>
            </a:pPr>
            <a:r>
              <a:rPr lang="fr-FR" b="1" dirty="0">
                <a:solidFill>
                  <a:srgbClr val="92D050"/>
                </a:solidFill>
                <a:latin typeface="Century Gothic" pitchFamily="34" charset="0"/>
              </a:rPr>
              <a:t>Voie IV</a:t>
            </a:r>
          </a:p>
          <a:p>
            <a:pPr>
              <a:lnSpc>
                <a:spcPct val="170000"/>
              </a:lnSpc>
              <a:buClr>
                <a:srgbClr val="72A376"/>
              </a:buClr>
            </a:pPr>
            <a:r>
              <a:rPr lang="fr-FR" b="1" dirty="0">
                <a:solidFill>
                  <a:srgbClr val="92D050"/>
                </a:solidFill>
                <a:latin typeface="Century Gothic" pitchFamily="34" charset="0"/>
              </a:rPr>
              <a:t>Dans l’heure </a:t>
            </a:r>
            <a:r>
              <a:rPr lang="fr-FR" dirty="0">
                <a:latin typeface="Century Gothic" pitchFamily="34" charset="0"/>
              </a:rPr>
              <a:t>qui suit la reconnaissance du choc septique </a:t>
            </a:r>
          </a:p>
          <a:p>
            <a:pPr>
              <a:lnSpc>
                <a:spcPct val="170000"/>
              </a:lnSpc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Adaptée secondairement selon résultats microbiologiques</a:t>
            </a:r>
          </a:p>
          <a:p>
            <a:pPr>
              <a:lnSpc>
                <a:spcPct val="170000"/>
              </a:lnSpc>
              <a:buClr>
                <a:srgbClr val="72A376"/>
              </a:buClr>
            </a:pP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Désescalade</a:t>
            </a:r>
            <a:r>
              <a:rPr lang="fr-FR" dirty="0">
                <a:latin typeface="Century Gothic" pitchFamily="34" charset="0"/>
              </a:rPr>
              <a:t> dès que possible si résultats favorables.</a:t>
            </a:r>
          </a:p>
          <a:p>
            <a:pPr>
              <a:lnSpc>
                <a:spcPct val="170000"/>
              </a:lnSpc>
              <a:buClr>
                <a:srgbClr val="72A376"/>
              </a:buClr>
            </a:pPr>
            <a:r>
              <a:rPr lang="fr-FR" dirty="0">
                <a:latin typeface="Century Gothic" pitchFamily="34" charset="0"/>
              </a:rPr>
              <a:t>Durée typique d’antibiothérapie 7-10 jours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schemeClr val="accent3"/>
                </a:solidFill>
                <a:latin typeface="Rockwell"/>
              </a:rPr>
              <a:t>Traitement antimicrobien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07704" y="155679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Antibiothérapie</a:t>
            </a:r>
          </a:p>
        </p:txBody>
      </p:sp>
    </p:spTree>
    <p:extLst>
      <p:ext uri="{BB962C8B-B14F-4D97-AF65-F5344CB8AC3E}">
        <p14:creationId xmlns:p14="http://schemas.microsoft.com/office/powerpoint/2010/main" val="4104113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4"/>
          </a:xfrm>
        </p:spPr>
        <p:txBody>
          <a:bodyPr>
            <a:normAutofit lnSpcReduction="10000"/>
          </a:bodyPr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 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Identifier et traiter </a:t>
            </a:r>
            <a:r>
              <a:rPr lang="fr-FR" dirty="0">
                <a:latin typeface="Century Gothic" pitchFamily="34" charset="0"/>
              </a:rPr>
              <a:t>rapidement le site de départ de l’infection.</a:t>
            </a: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endParaRPr lang="fr-FR" dirty="0">
              <a:latin typeface="Century Gothic" pitchFamily="34" charset="0"/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Moyens variés </a:t>
            </a:r>
            <a:r>
              <a:rPr lang="fr-FR" dirty="0">
                <a:latin typeface="Century Gothic" pitchFamily="34" charset="0"/>
              </a:rPr>
              <a:t>selon localisation et volume.</a:t>
            </a:r>
          </a:p>
          <a:p>
            <a:pPr lvl="2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Ablation de KTC</a:t>
            </a:r>
          </a:p>
          <a:p>
            <a:pPr lvl="2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Ablation sonde U</a:t>
            </a:r>
          </a:p>
          <a:p>
            <a:pPr lvl="2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Drainage radio guidé</a:t>
            </a:r>
          </a:p>
          <a:p>
            <a:pPr lvl="2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</a:pPr>
            <a:r>
              <a:rPr lang="fr-FR" dirty="0">
                <a:latin typeface="Century Gothic" pitchFamily="34" charset="0"/>
              </a:rPr>
              <a:t>Chirurgie (péritonites, abcès…)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56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schemeClr val="accent3"/>
                </a:solidFill>
                <a:latin typeface="Rockwell"/>
              </a:rPr>
              <a:t>Traitement antimicrobien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47664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Contrôle du foyer infectieux</a:t>
            </a:r>
          </a:p>
        </p:txBody>
      </p:sp>
    </p:spTree>
    <p:extLst>
      <p:ext uri="{BB962C8B-B14F-4D97-AF65-F5344CB8AC3E}">
        <p14:creationId xmlns:p14="http://schemas.microsoft.com/office/powerpoint/2010/main" val="313062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420888"/>
            <a:ext cx="727280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Place des traitements </a:t>
            </a:r>
            <a:r>
              <a:rPr lang="fr-FR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adjuvants</a:t>
            </a:r>
            <a:r>
              <a:rPr lang="fr-F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1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Buts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1396752"/>
          </a:xfrm>
        </p:spPr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Visée physiopathologique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Modifier la réponse de l’hôte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49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6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420888"/>
            <a:ext cx="7776864" cy="17281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opperplate Gothic Light" pitchFamily="34" charset="0"/>
                <a:ea typeface="+mn-ea"/>
                <a:cs typeface="+mn-cs"/>
              </a:rPr>
              <a:t>Définition des états infectieux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855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" y="1461998"/>
            <a:ext cx="9057329" cy="18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March 8, 2001</a:t>
            </a:r>
          </a:p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2001; 344:699-709</a:t>
            </a:r>
          </a:p>
          <a:p>
            <a:r>
              <a:rPr lang="en-US" dirty="0"/>
              <a:t>DOI: 10.1056/NEJM200103083441001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006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Protéine C activée (APC) recombinante humaine </a:t>
            </a:r>
            <a:r>
              <a:rPr lang="fr-FR" dirty="0">
                <a:solidFill>
                  <a:srgbClr val="C00000"/>
                </a:solidFill>
                <a:latin typeface="Century Gothic" pitchFamily="34" charset="0"/>
                <a:sym typeface="Wingdings 3"/>
              </a:rPr>
              <a:t></a:t>
            </a:r>
            <a:r>
              <a:rPr lang="fr-FR" b="1" dirty="0">
                <a:solidFill>
                  <a:srgbClr val="00B0F0"/>
                </a:solidFill>
                <a:latin typeface="Century Gothic" pitchFamily="34" charset="0"/>
                <a:sym typeface="Wingdings 3"/>
              </a:rPr>
              <a:t>drotrecogine alpha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b="1" dirty="0">
                <a:solidFill>
                  <a:srgbClr val="FF3399"/>
                </a:solidFill>
                <a:latin typeface="Century Gothic" pitchFamily="34" charset="0"/>
                <a:sym typeface="Wingdings 3"/>
              </a:rPr>
              <a:t>Principe de base: 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interaction entre la coagulation et l’inflammation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traitement anticoagulant pourrait diminuer l’inflammation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latin typeface="Century Gothic" pitchFamily="34" charset="0"/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31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67400" cy="533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4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64296"/>
            <a:ext cx="8640960" cy="37730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Effets fibrinolytiques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Rôle de la PCA sur la microcirculation amélioration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Effets complexes influençant la réponse inflammatoire cellulaire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prévenant l’apoptose</a:t>
            </a:r>
          </a:p>
          <a:p>
            <a:pPr marL="0" inden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772816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Propriétés de la PCA</a:t>
            </a:r>
          </a:p>
        </p:txBody>
      </p:sp>
    </p:spTree>
    <p:extLst>
      <p:ext uri="{BB962C8B-B14F-4D97-AF65-F5344CB8AC3E}">
        <p14:creationId xmlns:p14="http://schemas.microsoft.com/office/powerpoint/2010/main" val="3720431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64296"/>
            <a:ext cx="8640960" cy="31249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Type d’étude : Randomisée, contrôlée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  <a:sym typeface="Wingdings 3"/>
              </a:rPr>
              <a:t>Intervention</a:t>
            </a:r>
            <a:r>
              <a:rPr lang="fr-FR" dirty="0">
                <a:latin typeface="Century Gothic" pitchFamily="34" charset="0"/>
                <a:sym typeface="Wingdings 3"/>
              </a:rPr>
              <a:t>: </a:t>
            </a:r>
          </a:p>
          <a:p>
            <a:pPr lvl="2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PCA : 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  <a:sym typeface="Wingdings 3"/>
              </a:rPr>
              <a:t>perfusion de 24 µg.kg -1 .h -1  pendant 96 heures</a:t>
            </a:r>
          </a:p>
          <a:p>
            <a:pPr lvl="2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vs Placébo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  <a:sym typeface="Wingdings 3"/>
              </a:rPr>
              <a:t> Patients: 1690 </a:t>
            </a:r>
            <a:r>
              <a:rPr lang="fr-FR" dirty="0" err="1">
                <a:latin typeface="Century Gothic" pitchFamily="34" charset="0"/>
                <a:sym typeface="Wingdings 3"/>
              </a:rPr>
              <a:t>sepsis</a:t>
            </a:r>
            <a:r>
              <a:rPr lang="fr-FR" dirty="0">
                <a:latin typeface="Century Gothic" pitchFamily="34" charset="0"/>
                <a:sym typeface="Wingdings 3"/>
              </a:rPr>
              <a:t> sévères (PCA 850, Placebo840)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772816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rgbClr val="FF9797"/>
                </a:solidFill>
                <a:latin typeface="Century" pitchFamily="18" charset="0"/>
              </a:rPr>
              <a:t>Etude PROWESS</a:t>
            </a:r>
          </a:p>
        </p:txBody>
      </p:sp>
    </p:spTree>
    <p:extLst>
      <p:ext uri="{BB962C8B-B14F-4D97-AF65-F5344CB8AC3E}">
        <p14:creationId xmlns:p14="http://schemas.microsoft.com/office/powerpoint/2010/main" val="2235128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13" y="1495400"/>
            <a:ext cx="46767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510" y="5229200"/>
            <a:ext cx="6529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 3" pitchFamily="18" charset="2"/>
              <a:buChar char="´"/>
            </a:pPr>
            <a:r>
              <a:rPr lang="fr-FR" sz="2400" dirty="0">
                <a:latin typeface="Century Gothic" pitchFamily="34" charset="0"/>
              </a:rPr>
              <a:t>Différence indiscutable de survie entre les deux groupes</a:t>
            </a:r>
            <a:r>
              <a:rPr lang="fr-FR" sz="2400" dirty="0">
                <a:latin typeface="Century Gothic" pitchFamily="34" charset="0"/>
                <a:sym typeface="Wingdings 3"/>
              </a:rPr>
              <a:t></a:t>
            </a:r>
            <a:r>
              <a:rPr lang="fr-FR" sz="2400" dirty="0">
                <a:latin typeface="Century Gothic" pitchFamily="34" charset="0"/>
              </a:rPr>
              <a:t> Mortalité</a:t>
            </a:r>
          </a:p>
          <a:p>
            <a:pPr marL="800100" lvl="1" indent="-342900">
              <a:buClr>
                <a:schemeClr val="accent3"/>
              </a:buClr>
              <a:buFont typeface="Century Gothic" pitchFamily="34" charset="0"/>
              <a:buChar char="•"/>
            </a:pPr>
            <a:r>
              <a:rPr lang="fr-FR" sz="2400" dirty="0">
                <a:latin typeface="Century Gothic" pitchFamily="34" charset="0"/>
              </a:rPr>
              <a:t>PCA</a:t>
            </a:r>
            <a:r>
              <a:rPr lang="fr-FR" sz="2400" dirty="0">
                <a:latin typeface="Century Gothic" pitchFamily="34" charset="0"/>
                <a:sym typeface="Wingdings 3"/>
              </a:rPr>
              <a:t>: 24,7%</a:t>
            </a:r>
          </a:p>
          <a:p>
            <a:pPr marL="800100" lvl="1" indent="-342900">
              <a:buClr>
                <a:schemeClr val="accent3"/>
              </a:buClr>
              <a:buFont typeface="Century Gothic" pitchFamily="34" charset="0"/>
              <a:buChar char="•"/>
            </a:pPr>
            <a:r>
              <a:rPr lang="fr-FR" sz="2400" dirty="0">
                <a:latin typeface="Century Gothic" pitchFamily="34" charset="0"/>
                <a:sym typeface="Wingdings 3"/>
              </a:rPr>
              <a:t>Placébo: 30,8%</a:t>
            </a:r>
            <a:endParaRPr lang="fr-FR" sz="24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510" y="1916832"/>
            <a:ext cx="364943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rgbClr val="FF9797"/>
                </a:solidFill>
                <a:latin typeface="Century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15514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92D050"/>
                </a:solidFill>
                <a:latin typeface="Georgia" pitchFamily="18" charset="0"/>
              </a:rPr>
              <a:t> Protéine C activée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772816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rgbClr val="FF9797"/>
                </a:solidFill>
                <a:latin typeface="Century" pitchFamily="18" charset="0"/>
              </a:rPr>
              <a:t>Etude ADRESS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4902334"/>
            <a:ext cx="5679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sz="2400" dirty="0">
                <a:latin typeface="Century Gothic" pitchFamily="34" charset="0"/>
              </a:rPr>
              <a:t>s’est avérée entièrement négative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5445224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sz="2400" dirty="0">
                <a:latin typeface="Century Gothic" pitchFamily="34" charset="0"/>
              </a:rPr>
              <a:t> a créé le doute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9379"/>
            <a:ext cx="6045855" cy="25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73" y="4628910"/>
            <a:ext cx="287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03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Corticostéroïdes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sz="2300" dirty="0">
              <a:latin typeface="Century Gothic" pitchFamily="34" charset="0"/>
              <a:sym typeface="Wingdings 3"/>
            </a:endParaRPr>
          </a:p>
          <a:p>
            <a:pPr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sz="2300" dirty="0">
                <a:latin typeface="Century Gothic" pitchFamily="34" charset="0"/>
              </a:rPr>
              <a:t>Diminution de synthèse de médiateurs pro-inflammatoires</a:t>
            </a:r>
          </a:p>
          <a:p>
            <a:pPr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sz="2300" dirty="0">
                <a:latin typeface="Century Gothic" pitchFamily="34" charset="0"/>
              </a:rPr>
              <a:t>Peuvent aussi influencer le tonus vasculaire</a:t>
            </a:r>
          </a:p>
          <a:p>
            <a:pPr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sz="2300" dirty="0">
                <a:latin typeface="Century Gothic" pitchFamily="34" charset="0"/>
              </a:rPr>
              <a:t>Pourraient aussi diminuer la fuite capillaire</a:t>
            </a:r>
          </a:p>
          <a:p>
            <a:pPr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sz="2300" dirty="0">
                <a:latin typeface="Century Gothic" pitchFamily="34" charset="0"/>
              </a:rPr>
              <a:t>Influencent la réponse  aux catécholamines endogènes et exogènes ainsi que l’ angiotensine II</a:t>
            </a:r>
          </a:p>
          <a:p>
            <a:pPr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sz="2300" dirty="0">
                <a:latin typeface="Century Gothic" pitchFamily="34" charset="0"/>
              </a:rPr>
              <a:t> Peuvent aussi influencer la coagulation</a:t>
            </a:r>
          </a:p>
          <a:p>
            <a:pPr marL="0" indent="0">
              <a:lnSpc>
                <a:spcPct val="17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sz="2300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9552" y="1628800"/>
            <a:ext cx="33843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Logique</a:t>
            </a:r>
          </a:p>
        </p:txBody>
      </p:sp>
    </p:spTree>
    <p:extLst>
      <p:ext uri="{BB962C8B-B14F-4D97-AF65-F5344CB8AC3E}">
        <p14:creationId xmlns:p14="http://schemas.microsoft.com/office/powerpoint/2010/main" val="36990040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58</a:t>
            </a:fld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801115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210456" y="3960834"/>
            <a:ext cx="7272808" cy="764310"/>
            <a:chOff x="1210456" y="3960834"/>
            <a:chExt cx="7272808" cy="764310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456" y="3960834"/>
              <a:ext cx="7272808" cy="31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409" y="4288922"/>
              <a:ext cx="5496397" cy="436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899592" y="3789040"/>
            <a:ext cx="7657099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00BAD68-E1A8-41D7-B4D6-16D4957A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Corticostéroïdes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643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59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7" y="1628800"/>
            <a:ext cx="8770469" cy="15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2" y="3461713"/>
            <a:ext cx="5194076" cy="49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" y="3953962"/>
            <a:ext cx="9064751" cy="5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761" y="3461713"/>
            <a:ext cx="8776719" cy="1335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9B2AB34-189A-4923-9319-8521F0F1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Corticostéroïdes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24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Passé  (&lt; 1991) : Variété de définitions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latin typeface="Century Gothic" pitchFamily="34" charset="0"/>
              </a:rPr>
              <a:t>Septicémie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 err="1">
                <a:latin typeface="Century Gothic" pitchFamily="34" charset="0"/>
              </a:rPr>
              <a:t>Septico</a:t>
            </a:r>
            <a:r>
              <a:rPr lang="fr-FR" sz="2300" dirty="0">
                <a:latin typeface="Century Gothic" pitchFamily="34" charset="0"/>
              </a:rPr>
              <a:t> </a:t>
            </a:r>
            <a:r>
              <a:rPr lang="fr-FR" sz="2300" dirty="0" err="1">
                <a:latin typeface="Century Gothic" pitchFamily="34" charset="0"/>
              </a:rPr>
              <a:t>pyohémie</a:t>
            </a:r>
            <a:r>
              <a:rPr lang="fr-FR" sz="2300" dirty="0">
                <a:latin typeface="Century Gothic" pitchFamily="34" charset="0"/>
              </a:rPr>
              <a:t> etc…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latin typeface="Century Gothic" pitchFamily="34" charset="0"/>
              </a:rPr>
              <a:t>Bactériémies 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r>
              <a:rPr lang="fr-FR" sz="2300" dirty="0">
                <a:latin typeface="Century Gothic" pitchFamily="34" charset="0"/>
              </a:rPr>
              <a:t>Choc septique …</a:t>
            </a:r>
          </a:p>
          <a:p>
            <a:pPr marL="822960" lvl="2" indent="-192024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</a:pPr>
            <a:endParaRPr lang="fr-FR" sz="2300" dirty="0">
              <a:latin typeface="Century Gothic" pitchFamily="34" charset="0"/>
            </a:endParaRPr>
          </a:p>
          <a:p>
            <a:pPr lvl="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r>
              <a:rPr lang="fr-FR" dirty="0">
                <a:latin typeface="Century Gothic" pitchFamily="34" charset="0"/>
              </a:rPr>
              <a:t>&gt; 1991 </a:t>
            </a:r>
            <a:r>
              <a:rPr lang="fr-FR" dirty="0">
                <a:solidFill>
                  <a:srgbClr val="FF3399"/>
                </a:solidFill>
                <a:latin typeface="Century Gothic" pitchFamily="34" charset="0"/>
              </a:rPr>
              <a:t>Conférence </a:t>
            </a:r>
            <a:r>
              <a:rPr lang="fr-FR" dirty="0" err="1">
                <a:solidFill>
                  <a:srgbClr val="FF3399"/>
                </a:solidFill>
                <a:latin typeface="Century Gothic" pitchFamily="34" charset="0"/>
              </a:rPr>
              <a:t>Northbrook</a:t>
            </a:r>
            <a:endParaRPr lang="fr-FR" dirty="0">
              <a:solidFill>
                <a:srgbClr val="FF3399"/>
              </a:solidFill>
              <a:latin typeface="Century Gothic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None/>
            </a:pPr>
            <a:r>
              <a:rPr lang="fr-FR" dirty="0">
                <a:latin typeface="Century Gothic" pitchFamily="34" charset="0"/>
              </a:rPr>
              <a:t>    </a:t>
            </a:r>
            <a:r>
              <a:rPr lang="fr-FR" dirty="0">
                <a:latin typeface="Century Gothic" pitchFamily="34" charset="0"/>
                <a:sym typeface="Wingdings 3"/>
              </a:rPr>
              <a:t> Définition univoque</a:t>
            </a:r>
            <a:endParaRPr lang="fr-FR" dirty="0">
              <a:latin typeface="Century Gothic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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4" y="260648"/>
            <a:ext cx="85344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1340768"/>
            <a:ext cx="82486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529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7953"/>
            <a:ext cx="8136904" cy="202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3645024"/>
            <a:ext cx="8445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9797"/>
                </a:solidFill>
                <a:latin typeface="Century Gothic" panose="020B0502020202020204" pitchFamily="34" charset="0"/>
              </a:rPr>
              <a:t>CONCLUSION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In our trial, a 7-day treatment with low doses of hydrocortisone and fludrocortisone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significantly reduced the risk of death </a:t>
            </a:r>
            <a:r>
              <a:rPr lang="en-US" sz="2400" dirty="0">
                <a:latin typeface="Century Gothic" panose="020B0502020202020204" pitchFamily="34" charset="0"/>
              </a:rPr>
              <a:t>in patients with septic shock and relative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adrenal insufficiency </a:t>
            </a:r>
            <a:r>
              <a:rPr lang="en-US" sz="2400" dirty="0">
                <a:latin typeface="Century Gothic" panose="020B0502020202020204" pitchFamily="34" charset="0"/>
              </a:rPr>
              <a:t>without increasing adverse events.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FEAEFCA-9E5B-40DB-8FBC-8B700697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Corticostéroïdes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226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564905"/>
            <a:ext cx="8784976" cy="3888431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limitation des stéroïdes aux cas les plus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r>
              <a:rPr lang="fr-FR" dirty="0">
                <a:latin typeface="Century Gothic" pitchFamily="34" charset="0"/>
              </a:rPr>
              <a:t>sévères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besoins accrus en catécholamines 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3"/>
              <a:buChar char="°"/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cas de doses de noradrénaline dépassant 0,5 µg.kg -1 .min -1 .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3"/>
              <a:buChar char="°"/>
            </a:pPr>
            <a:endParaRPr lang="fr-FR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il  est probablement souhaitable de l’entreprendre dans les premières 24 heures du  choc septique.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solidFill>
                <a:srgbClr val="00B0F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solidFill>
                  <a:srgbClr val="FF57AB"/>
                </a:solidFill>
                <a:latin typeface="Century Gothic" pitchFamily="34" charset="0"/>
              </a:rPr>
              <a:t>Hydrocortisone: 200mg IV / 24h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solidFill>
                <a:srgbClr val="00B0F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Durée 5-7 j 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3528" y="1628800"/>
            <a:ext cx="5040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Recommandations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B0FCF75-7BCE-4BF2-8318-F4E350C3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Corticostéroïdes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547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Gamma-globulines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9089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 Plusieurs  études  ont  suggéré  que  l’administration  de  </a:t>
            </a:r>
            <a:r>
              <a:rPr lang="fr-FR" dirty="0" err="1">
                <a:latin typeface="Century Gothic" pitchFamily="34" charset="0"/>
              </a:rPr>
              <a:t>gamma-globulines</a:t>
            </a:r>
            <a:r>
              <a:rPr lang="fr-FR" dirty="0">
                <a:latin typeface="Century Gothic" pitchFamily="34" charset="0"/>
              </a:rPr>
              <a:t> pouvait diminuer la mortalité du </a:t>
            </a:r>
            <a:r>
              <a:rPr lang="fr-FR" dirty="0" err="1">
                <a:latin typeface="Century Gothic" pitchFamily="34" charset="0"/>
              </a:rPr>
              <a:t>sepsis</a:t>
            </a:r>
            <a:r>
              <a:rPr lang="fr-FR" dirty="0">
                <a:latin typeface="Century Gothic" pitchFamily="34" charset="0"/>
              </a:rPr>
              <a:t> sévère.</a:t>
            </a:r>
          </a:p>
          <a:p>
            <a:pPr>
              <a:lnSpc>
                <a:spcPct val="12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latin typeface="Century Gothic" pitchFamily="34" charset="0"/>
            </a:endParaRPr>
          </a:p>
          <a:p>
            <a:pPr>
              <a:lnSpc>
                <a:spcPct val="12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 Toutefois  les  </a:t>
            </a:r>
            <a:r>
              <a:rPr lang="fr-FR" dirty="0" err="1">
                <a:latin typeface="Century Gothic" pitchFamily="34" charset="0"/>
              </a:rPr>
              <a:t>gamma-globulines</a:t>
            </a:r>
            <a:r>
              <a:rPr lang="fr-FR" dirty="0">
                <a:latin typeface="Century Gothic" pitchFamily="34" charset="0"/>
              </a:rPr>
              <a:t>  sont  onéreuses  et  de disponibilité  limitée. </a:t>
            </a:r>
          </a:p>
          <a:p>
            <a:pPr marL="0" indent="0">
              <a:lnSpc>
                <a:spcPct val="12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98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0611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 Contrôle glycémique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0963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Emerge dans les années 2000 </a:t>
            </a:r>
            <a:r>
              <a:rPr lang="fr-FR" sz="1700" i="1" dirty="0">
                <a:solidFill>
                  <a:srgbClr val="FF3399"/>
                </a:solidFill>
                <a:latin typeface="Century Gothic" pitchFamily="34" charset="0"/>
              </a:rPr>
              <a:t>[</a:t>
            </a:r>
            <a:r>
              <a:rPr lang="fr-FR" sz="1700" i="1" dirty="0" err="1">
                <a:solidFill>
                  <a:srgbClr val="FF3399"/>
                </a:solidFill>
                <a:latin typeface="Century Gothic" pitchFamily="34" charset="0"/>
              </a:rPr>
              <a:t>Vanderberg</a:t>
            </a:r>
            <a:r>
              <a:rPr lang="en-US" sz="1700" i="1" dirty="0">
                <a:solidFill>
                  <a:srgbClr val="FF3399"/>
                </a:solidFill>
                <a:latin typeface="Century Gothic" pitchFamily="34" charset="0"/>
              </a:rPr>
              <a:t>]</a:t>
            </a:r>
            <a:endParaRPr lang="fr-FR" sz="1700" i="1" dirty="0">
              <a:solidFill>
                <a:srgbClr val="FF3399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Commencer insuline quand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 glycémies consécutives sont &gt; 180 mg/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dL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fr-FR" dirty="0"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Ciblant une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limite supérieure de glycémie ≤ 180 mg/</a:t>
            </a:r>
            <a:r>
              <a:rPr lang="fr-FR" dirty="0" err="1">
                <a:solidFill>
                  <a:srgbClr val="92D050"/>
                </a:solidFill>
                <a:latin typeface="Century Gothic" pitchFamily="34" charset="0"/>
              </a:rPr>
              <a:t>dL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 .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69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Elimination des médiateurs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36912"/>
            <a:ext cx="8496944" cy="326895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Une option attractive serait d’éliminer les médiateurs en excès </a:t>
            </a:r>
            <a:r>
              <a:rPr lang="fr-FR" dirty="0">
                <a:solidFill>
                  <a:srgbClr val="00B0F0"/>
                </a:solidFill>
                <a:latin typeface="Century Gothic" pitchFamily="34" charset="0"/>
              </a:rPr>
              <a:t>par épuration extra-rénale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endParaRPr lang="fr-FR" dirty="0">
              <a:latin typeface="Century Gothic" pitchFamily="34" charset="0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Toutefois une étude multicentrique par Payen et collègues a été arrêtée précocement car elle suggérait que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l’</a:t>
            </a:r>
            <a:r>
              <a:rPr lang="fr-FR" b="1" dirty="0" err="1">
                <a:solidFill>
                  <a:srgbClr val="92D050"/>
                </a:solidFill>
                <a:latin typeface="Century Gothic" pitchFamily="34" charset="0"/>
              </a:rPr>
              <a:t>hémofiltration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 précoce pourrait accroître la mortalité.</a:t>
            </a:r>
          </a:p>
          <a:p>
            <a:pPr marL="0" indent="0" algn="just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01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Statines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8710"/>
            <a:ext cx="6791114" cy="50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884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Statines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0748"/>
            <a:ext cx="4597127" cy="172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118683" y="3844851"/>
            <a:ext cx="6364963" cy="1528365"/>
            <a:chOff x="1115616" y="3573016"/>
            <a:chExt cx="6364963" cy="152836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73016"/>
              <a:ext cx="6364963" cy="1528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51720" y="4797152"/>
              <a:ext cx="5428859" cy="304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899592" y="3636925"/>
            <a:ext cx="7056784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49" y="2852936"/>
            <a:ext cx="40324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07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/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Autres interventions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01622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Inhibiteur du récepteur « </a:t>
            </a:r>
            <a:r>
              <a:rPr lang="fr-FR" dirty="0" err="1">
                <a:latin typeface="Century Gothic" pitchFamily="34" charset="0"/>
              </a:rPr>
              <a:t>toll-like</a:t>
            </a:r>
            <a:r>
              <a:rPr lang="fr-FR" dirty="0">
                <a:latin typeface="Century Gothic" pitchFamily="34" charset="0"/>
              </a:rPr>
              <a:t> » 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 err="1">
                <a:latin typeface="Century Gothic" pitchFamily="34" charset="0"/>
              </a:rPr>
              <a:t>Thrombomoduline</a:t>
            </a:r>
            <a:endParaRPr lang="fr-FR" dirty="0"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 err="1">
                <a:latin typeface="Century Gothic" pitchFamily="34" charset="0"/>
              </a:rPr>
              <a:t>Talactoferrine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67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65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14D5-B36E-4B00-B0A2-F0687790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304800"/>
            <a:ext cx="5043136" cy="762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FF2121"/>
                </a:solidFill>
                <a:latin typeface="Copperplate Gothic Bold" panose="020E0705020206020404" pitchFamily="34" charset="0"/>
              </a:rPr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C730F4-EFF6-4C8A-ABB4-A2425A32E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9064F-1659-467A-906B-821033BD64D8}" type="slidenum">
              <a:rPr lang="fr-FR" smtClean="0"/>
              <a:t>68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3B08100-ED0D-47A9-9DC2-E8ED3E9D3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84784"/>
            <a:ext cx="8666163" cy="4703291"/>
          </a:xfrm>
        </p:spPr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 Le traitement du choc septique a connu des avancées dans la dernière décennie</a:t>
            </a:r>
          </a:p>
          <a:p>
            <a:pPr marL="630936" lvl="2" indent="0">
              <a:buClr>
                <a:schemeClr val="accent2">
                  <a:lumMod val="75000"/>
                </a:schemeClr>
              </a:buClr>
              <a:buSzPct val="81000"/>
              <a:buNone/>
            </a:pPr>
            <a:r>
              <a:rPr lang="fr-FR" dirty="0">
                <a:solidFill>
                  <a:srgbClr val="92D050"/>
                </a:solidFill>
                <a:latin typeface="Century Gothic" pitchFamily="34" charset="0"/>
                <a:sym typeface="Wingdings 3" panose="05040102010807070707" pitchFamily="18" charset="2"/>
              </a:rPr>
              <a:t>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stratégie  &gt; apport de nouvelles molécules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81000"/>
              <a:buFont typeface="Wingdings 3" pitchFamily="18" charset="2"/>
              <a:buChar char="´"/>
            </a:pPr>
            <a:endParaRPr lang="fr-FR" dirty="0">
              <a:solidFill>
                <a:srgbClr val="92D050"/>
              </a:solidFill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"/>
            </a:pPr>
            <a:r>
              <a:rPr lang="fr-FR" dirty="0">
                <a:latin typeface="Century Gothic" pitchFamily="34" charset="0"/>
              </a:rPr>
              <a:t> Il apparait surprenant  que l’</a:t>
            </a:r>
            <a:r>
              <a:rPr lang="fr-FR" dirty="0" err="1">
                <a:latin typeface="Century Gothic" pitchFamily="34" charset="0"/>
              </a:rPr>
              <a:t>immunomodulation</a:t>
            </a:r>
            <a:r>
              <a:rPr lang="fr-FR" dirty="0">
                <a:latin typeface="Century Gothic" pitchFamily="34" charset="0"/>
              </a:rPr>
              <a:t>  du  </a:t>
            </a:r>
            <a:r>
              <a:rPr lang="fr-FR" dirty="0" err="1">
                <a:latin typeface="Century Gothic" pitchFamily="34" charset="0"/>
              </a:rPr>
              <a:t>sepsis</a:t>
            </a:r>
            <a:r>
              <a:rPr lang="fr-FR" dirty="0">
                <a:latin typeface="Century Gothic" pitchFamily="34" charset="0"/>
              </a:rPr>
              <a:t>  n’ait  pas  connu plus de progrès. 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SzPct val="70000"/>
              <a:buNone/>
            </a:pPr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9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78904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Définition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700808"/>
            <a:ext cx="69262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5" y="3861048"/>
            <a:ext cx="8019266" cy="220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8075" y="4293096"/>
            <a:ext cx="943645" cy="216024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2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oup 1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22430"/>
              </p:ext>
            </p:extLst>
          </p:nvPr>
        </p:nvGraphicFramePr>
        <p:xfrm>
          <a:off x="1166936" y="1484784"/>
          <a:ext cx="7509520" cy="4632327"/>
        </p:xfrm>
        <a:graphic>
          <a:graphicData uri="http://schemas.openxmlformats.org/drawingml/2006/table">
            <a:tbl>
              <a:tblPr/>
              <a:tblGrid>
                <a:gridCol w="250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eorgia" pitchFamily="18" charset="0"/>
                        </a:rPr>
                        <a:t>Paramètres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eorgia" pitchFamily="18" charset="0"/>
                        </a:rPr>
                        <a:t>clinico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eorgia" pitchFamily="18" charset="0"/>
                        </a:rPr>
                        <a:t>-biologiques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Gothic" pitchFamily="49" charset="-128"/>
                        </a:rPr>
                        <a:t>Oui  Non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&gt;38°/ &lt;36°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Gothic" pitchFamily="49" charset="-128"/>
                        </a:rPr>
                        <a:t>□     □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FC(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bpm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&gt;90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Gothic" pitchFamily="49" charset="-128"/>
                        </a:rPr>
                        <a:t>□     □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FR(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cpm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&gt;20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Gothic" pitchFamily="49" charset="-128"/>
                        </a:rPr>
                        <a:t>□     □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PaCO2(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mmHg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&lt;32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GB ( x 10</a:t>
                      </a:r>
                      <a:r>
                        <a:rPr kumimoji="0" lang="fr-F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3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&gt;12 / &lt;4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Gothic" pitchFamily="49" charset="-128"/>
                        </a:rPr>
                        <a:t>□     □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 145"/>
          <p:cNvSpPr>
            <a:spLocks noChangeArrowheads="1"/>
          </p:cNvSpPr>
          <p:nvPr/>
        </p:nvSpPr>
        <p:spPr bwMode="auto">
          <a:xfrm>
            <a:off x="1475656" y="6094115"/>
            <a:ext cx="6337300" cy="503237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itchFamily="18" charset="0"/>
              </a:rPr>
              <a:t>2 éléments ou plus = SIRS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06896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SIRS</a:t>
            </a:r>
          </a:p>
        </p:txBody>
      </p:sp>
    </p:spTree>
    <p:extLst>
      <p:ext uri="{BB962C8B-B14F-4D97-AF65-F5344CB8AC3E}">
        <p14:creationId xmlns:p14="http://schemas.microsoft.com/office/powerpoint/2010/main" val="278837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899592" y="1412776"/>
            <a:ext cx="8244408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DA-AC98-4226-89B6-3FE1CA7308D4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6896" y="18864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+mj-cs"/>
              </a:rPr>
              <a:t>Sepsis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2066" y="2623425"/>
            <a:ext cx="8713788" cy="2304578"/>
          </a:xfrm>
          <a:prstGeom prst="round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dirty="0">
                <a:latin typeface="Century Gothic" pitchFamily="34" charset="0"/>
              </a:rPr>
              <a:t>SIRS</a:t>
            </a:r>
          </a:p>
          <a:p>
            <a:pPr algn="ctr">
              <a:buFontTx/>
              <a:buNone/>
            </a:pPr>
            <a:r>
              <a:rPr lang="fr-FR" dirty="0">
                <a:latin typeface="Century Gothic" pitchFamily="34" charset="0"/>
              </a:rPr>
              <a:t>+</a:t>
            </a:r>
          </a:p>
          <a:p>
            <a:pPr algn="ctr">
              <a:buFontTx/>
              <a:buNone/>
            </a:pPr>
            <a:r>
              <a:rPr lang="fr-FR" b="1" dirty="0">
                <a:solidFill>
                  <a:srgbClr val="00B0F0"/>
                </a:solidFill>
                <a:latin typeface="Century Gothic" pitchFamily="34" charset="0"/>
              </a:rPr>
              <a:t>Infection</a:t>
            </a:r>
            <a:r>
              <a:rPr lang="fr-FR" dirty="0">
                <a:latin typeface="Century Gothic" pitchFamily="34" charset="0"/>
              </a:rPr>
              <a:t> ou suspicion d’infection </a:t>
            </a:r>
          </a:p>
        </p:txBody>
      </p:sp>
    </p:spTree>
    <p:extLst>
      <p:ext uri="{BB962C8B-B14F-4D97-AF65-F5344CB8AC3E}">
        <p14:creationId xmlns:p14="http://schemas.microsoft.com/office/powerpoint/2010/main" val="4128792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4194</TotalTime>
  <Words>1748</Words>
  <Application>Microsoft Office PowerPoint</Application>
  <PresentationFormat>Affichage à l'écran (4:3)</PresentationFormat>
  <Paragraphs>526</Paragraphs>
  <Slides>68</Slides>
  <Notes>67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86" baseType="lpstr">
      <vt:lpstr>MS Gothic</vt:lpstr>
      <vt:lpstr>Arial</vt:lpstr>
      <vt:lpstr>Arial Narrow</vt:lpstr>
      <vt:lpstr>Arial Rounded MT Bold</vt:lpstr>
      <vt:lpstr>Calibri</vt:lpstr>
      <vt:lpstr>Century</vt:lpstr>
      <vt:lpstr>Century Gothic</vt:lpstr>
      <vt:lpstr>Comic Sans MS</vt:lpstr>
      <vt:lpstr>Copperplate Gothic Bold</vt:lpstr>
      <vt:lpstr>Copperplate Gothic Light</vt:lpstr>
      <vt:lpstr>Georgia</vt:lpstr>
      <vt:lpstr>Rockwell</vt:lpstr>
      <vt:lpstr>Sylfaen</vt:lpstr>
      <vt:lpstr>Symbol</vt:lpstr>
      <vt:lpstr>Wingdings</vt:lpstr>
      <vt:lpstr>Wingdings 2</vt:lpstr>
      <vt:lpstr>Wingdings 3</vt:lpstr>
      <vt:lpstr>Fonderie</vt:lpstr>
      <vt:lpstr>Pr Ayé CDS Anesthésie-Réanimation CHU Angré      SARANF 2018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Sepsis grave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Buts </vt:lpstr>
      <vt:lpstr> Protéine C activée</vt:lpstr>
      <vt:lpstr> Protéine C activée</vt:lpstr>
      <vt:lpstr> Protéine C activée</vt:lpstr>
      <vt:lpstr> Protéine C activée</vt:lpstr>
      <vt:lpstr> Protéine C activée</vt:lpstr>
      <vt:lpstr> Protéine C activée</vt:lpstr>
      <vt:lpstr> Protéine C activée</vt:lpstr>
      <vt:lpstr>Corticostéroïdes </vt:lpstr>
      <vt:lpstr>Corticostéroïdes </vt:lpstr>
      <vt:lpstr>Corticostéroïdes </vt:lpstr>
      <vt:lpstr>Corticostéroïdes </vt:lpstr>
      <vt:lpstr>Corticostéroïdes </vt:lpstr>
      <vt:lpstr>Gamma-globulines </vt:lpstr>
      <vt:lpstr> Contrôle glycémique </vt:lpstr>
      <vt:lpstr>Elimination des médiateurs </vt:lpstr>
      <vt:lpstr>Statines </vt:lpstr>
      <vt:lpstr>Statines </vt:lpstr>
      <vt:lpstr>Autres interventions 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Gomanpie</dc:creator>
  <cp:lastModifiedBy>kpanigo bomouan</cp:lastModifiedBy>
  <cp:revision>143</cp:revision>
  <dcterms:created xsi:type="dcterms:W3CDTF">2018-07-23T15:28:06Z</dcterms:created>
  <dcterms:modified xsi:type="dcterms:W3CDTF">2018-11-21T07:37:23Z</dcterms:modified>
</cp:coreProperties>
</file>