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505" r:id="rId2"/>
    <p:sldId id="506" r:id="rId3"/>
    <p:sldId id="507" r:id="rId4"/>
    <p:sldId id="508" r:id="rId5"/>
    <p:sldId id="264" r:id="rId6"/>
    <p:sldId id="259" r:id="rId7"/>
    <p:sldId id="509" r:id="rId8"/>
    <p:sldId id="510" r:id="rId9"/>
    <p:sldId id="267" r:id="rId10"/>
    <p:sldId id="363" r:id="rId11"/>
    <p:sldId id="511" r:id="rId12"/>
    <p:sldId id="368" r:id="rId13"/>
    <p:sldId id="520" r:id="rId14"/>
    <p:sldId id="295" r:id="rId15"/>
    <p:sldId id="355" r:id="rId16"/>
    <p:sldId id="512" r:id="rId17"/>
    <p:sldId id="261" r:id="rId18"/>
    <p:sldId id="262" r:id="rId19"/>
    <p:sldId id="263" r:id="rId20"/>
    <p:sldId id="265" r:id="rId21"/>
    <p:sldId id="266" r:id="rId22"/>
    <p:sldId id="268" r:id="rId23"/>
    <p:sldId id="275" r:id="rId24"/>
    <p:sldId id="513" r:id="rId25"/>
    <p:sldId id="516" r:id="rId26"/>
    <p:sldId id="440" r:id="rId27"/>
    <p:sldId id="518" r:id="rId28"/>
    <p:sldId id="517" r:id="rId29"/>
    <p:sldId id="519" r:id="rId30"/>
    <p:sldId id="276" r:id="rId31"/>
    <p:sldId id="531" r:id="rId32"/>
    <p:sldId id="360" r:id="rId33"/>
    <p:sldId id="361" r:id="rId34"/>
    <p:sldId id="278" r:id="rId35"/>
    <p:sldId id="475" r:id="rId36"/>
    <p:sldId id="257" r:id="rId37"/>
    <p:sldId id="476" r:id="rId38"/>
    <p:sldId id="478" r:id="rId39"/>
    <p:sldId id="521" r:id="rId40"/>
    <p:sldId id="273" r:id="rId41"/>
    <p:sldId id="522" r:id="rId42"/>
    <p:sldId id="523" r:id="rId43"/>
    <p:sldId id="277" r:id="rId44"/>
    <p:sldId id="524" r:id="rId45"/>
    <p:sldId id="525" r:id="rId46"/>
    <p:sldId id="526" r:id="rId47"/>
    <p:sldId id="527" r:id="rId48"/>
    <p:sldId id="528" r:id="rId49"/>
    <p:sldId id="529" r:id="rId50"/>
    <p:sldId id="530" r:id="rId51"/>
    <p:sldId id="283" r:id="rId52"/>
    <p:sldId id="284" r:id="rId53"/>
    <p:sldId id="279" r:id="rId54"/>
    <p:sldId id="340" r:id="rId55"/>
    <p:sldId id="280" r:id="rId56"/>
    <p:sldId id="281" r:id="rId57"/>
    <p:sldId id="282" r:id="rId58"/>
    <p:sldId id="287" r:id="rId59"/>
    <p:sldId id="288" r:id="rId60"/>
    <p:sldId id="351" r:id="rId61"/>
    <p:sldId id="533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66"/>
    <p:restoredTop sz="94648"/>
  </p:normalViewPr>
  <p:slideViewPr>
    <p:cSldViewPr>
      <p:cViewPr varScale="1">
        <p:scale>
          <a:sx n="99" d="100"/>
          <a:sy n="99" d="100"/>
        </p:scale>
        <p:origin x="176" y="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DFC47-727F-3947-919F-1665BFF98E47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F8AFF-4401-B649-BD32-C47D12F618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0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86F39D95-3C6F-284C-9739-05685D3A8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45950" y="-8340725"/>
            <a:ext cx="24093488" cy="1807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Text Box 2">
            <a:extLst>
              <a:ext uri="{FF2B5EF4-FFF2-40B4-BE49-F238E27FC236}">
                <a16:creationId xmlns:a16="http://schemas.microsoft.com/office/drawing/2014/main" id="{3B9EC45F-620D-ED4B-8027-EF760FD23C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/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1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D1427A2F-4A86-5B4E-B5AA-C2141052C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1A8E3545-F514-AD45-BF82-5681B3D30376}" type="slidenum">
              <a:rPr lang="fr-FR" altLang="fr-FR" sz="1200" baseline="0"/>
              <a:pPr/>
              <a:t>37</a:t>
            </a:fld>
            <a:endParaRPr lang="fr-FR" altLang="fr-FR" sz="1200" baseline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273EEB7F-5275-444B-A04D-E47AC34208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8B04C0A-60DD-8448-AB1A-51C2E35875C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3008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7E8962E3-C1A9-7F4F-896A-3145413D0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0CEF1E3E-21DD-7046-B379-BB084D89D73D}" type="slidenum">
              <a:rPr lang="fr-FR" altLang="fr-FR" sz="1200" baseline="0"/>
              <a:pPr/>
              <a:t>39</a:t>
            </a:fld>
            <a:endParaRPr lang="fr-FR" altLang="fr-FR" sz="1200" baseline="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BD1C6FB8-E607-9E4E-91B3-1826C240882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AEF4E1C-1D1D-354D-A915-B87E6F3E8C6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122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F8AFF-4401-B649-BD32-C47D12F6184C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72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304209-9155-284E-8A07-B3B95A95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>
            <a:extLst>
              <a:ext uri="{FF2B5EF4-FFF2-40B4-BE49-F238E27FC236}">
                <a16:creationId xmlns:a16="http://schemas.microsoft.com/office/drawing/2014/main" id="{1A9021F8-F04A-DA44-A11D-610BE0F41D82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5F454A0-122E-B140-B349-B280B49B51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6C93FC1-C92E-964A-A818-16A41A820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7D5D06E9-1F72-9647-ABF9-1807E86E82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B579A-7F29-F549-9A30-ADDFAD8A96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1382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128594"/>
            <a:ext cx="8226425" cy="14319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2" y="1600203"/>
            <a:ext cx="4037013" cy="452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4" y="1600203"/>
            <a:ext cx="4037012" cy="452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5D98B-9573-B948-8639-8213687D823D}" type="slidenum">
              <a:rPr lang="en-GB" altLang="x-none"/>
              <a:pPr>
                <a:defRPr/>
              </a:pPr>
              <a:t>‹N°›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427770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9E0DF-4017-5240-A01B-EAC5C431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C4A473-A17E-8645-8313-EE691EB1F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FBE0CF-4584-CA4E-9B5F-972427A10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31ED5D9-0E08-E54F-863D-6478B0818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A13C886-BA6D-754C-9F95-683EADA6B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61DE91E-FFBA-AC4A-838B-CC2C8EB25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09858-B33E-1E4C-9E3E-5F1FDB61586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5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78767-D82A-EE49-8E74-0D7B720C7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DC62ECD-97E3-FC4E-9235-A7DE14943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" y="20618"/>
            <a:ext cx="2133600" cy="203678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E5979A-BAC7-6642-BB13-429CF827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5" t="1710"/>
          <a:stretch/>
        </p:blipFill>
        <p:spPr>
          <a:xfrm>
            <a:off x="7467600" y="20619"/>
            <a:ext cx="1676400" cy="2036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7588CC-7AD4-8A42-B64E-648741247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462" y="20619"/>
            <a:ext cx="5324137" cy="20367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CC113E-AFDF-9849-B5C7-3A29DFBDC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8" y="5319250"/>
            <a:ext cx="1666538" cy="15034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2A9E19-F18F-4247-B9F6-24AC59F8F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213" y="5319250"/>
            <a:ext cx="2475858" cy="153875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FF40815-27B1-7B44-9E39-C3DDE01A8A5E}"/>
              </a:ext>
            </a:extLst>
          </p:cNvPr>
          <p:cNvSpPr txBox="1"/>
          <p:nvPr/>
        </p:nvSpPr>
        <p:spPr>
          <a:xfrm>
            <a:off x="304800" y="2438400"/>
            <a:ext cx="8382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NOUVELLES APPROCHES DANS L’EXPLORATION HEMODYNAMIQUE AU COUS DES ETATS DE CHOC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FCAB0F-D9C3-E745-B23D-D257A0F1650D}"/>
              </a:ext>
            </a:extLst>
          </p:cNvPr>
          <p:cNvSpPr txBox="1"/>
          <p:nvPr/>
        </p:nvSpPr>
        <p:spPr>
          <a:xfrm>
            <a:off x="3429000" y="3953365"/>
            <a:ext cx="156966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Oumar KANE</a:t>
            </a:r>
          </a:p>
          <a:p>
            <a:r>
              <a:rPr lang="fr-FR" sz="2000" b="1" dirty="0"/>
              <a:t> </a:t>
            </a:r>
          </a:p>
          <a:p>
            <a:r>
              <a:rPr lang="fr-FR" dirty="0"/>
              <a:t>Dakar Sénégal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69BFC3-8D75-714D-B83D-DCF35821E1E9}"/>
              </a:ext>
            </a:extLst>
          </p:cNvPr>
          <p:cNvSpPr txBox="1"/>
          <p:nvPr/>
        </p:nvSpPr>
        <p:spPr>
          <a:xfrm>
            <a:off x="2008509" y="5319250"/>
            <a:ext cx="43171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/>
              <a:t>XXXIVéme</a:t>
            </a:r>
            <a:r>
              <a:rPr lang="fr-FR" b="1" dirty="0"/>
              <a:t> Congrès de la SARAF</a:t>
            </a:r>
          </a:p>
          <a:p>
            <a:pPr algn="ctr"/>
            <a:r>
              <a:rPr lang="fr-FR" b="1" dirty="0" err="1"/>
              <a:t>IVéme</a:t>
            </a:r>
            <a:r>
              <a:rPr lang="fr-FR" b="1" dirty="0"/>
              <a:t> congrès de la SIAR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/>
              <a:t>Le 21,22 et 23 Novembre à Hôtel Président </a:t>
            </a:r>
          </a:p>
          <a:p>
            <a:pPr algn="ctr"/>
            <a:r>
              <a:rPr lang="fr-FR" b="1" dirty="0"/>
              <a:t>Yamoussoukro  RCI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591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79400" y="2279650"/>
            <a:ext cx="2084451" cy="727075"/>
          </a:xfrm>
          <a:custGeom>
            <a:avLst/>
            <a:gdLst>
              <a:gd name="connsiteX0" fmla="*/ 6350 w 2084451"/>
              <a:gd name="connsiteY0" fmla="*/ 125476 h 727075"/>
              <a:gd name="connsiteX1" fmla="*/ 125412 w 2084451"/>
              <a:gd name="connsiteY1" fmla="*/ 6350 h 727075"/>
              <a:gd name="connsiteX2" fmla="*/ 1958975 w 2084451"/>
              <a:gd name="connsiteY2" fmla="*/ 6350 h 727075"/>
              <a:gd name="connsiteX3" fmla="*/ 2078101 w 2084451"/>
              <a:gd name="connsiteY3" fmla="*/ 125476 h 727075"/>
              <a:gd name="connsiteX4" fmla="*/ 2078101 w 2084451"/>
              <a:gd name="connsiteY4" fmla="*/ 601598 h 727075"/>
              <a:gd name="connsiteX5" fmla="*/ 1958975 w 2084451"/>
              <a:gd name="connsiteY5" fmla="*/ 720725 h 727075"/>
              <a:gd name="connsiteX6" fmla="*/ 125412 w 2084451"/>
              <a:gd name="connsiteY6" fmla="*/ 720725 h 727075"/>
              <a:gd name="connsiteX7" fmla="*/ 6350 w 2084451"/>
              <a:gd name="connsiteY7" fmla="*/ 601598 h 727075"/>
              <a:gd name="connsiteX8" fmla="*/ 6350 w 2084451"/>
              <a:gd name="connsiteY8" fmla="*/ 125476 h 727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84451" h="727075">
                <a:moveTo>
                  <a:pt x="6350" y="125476"/>
                </a:moveTo>
                <a:cubicBezTo>
                  <a:pt x="6350" y="59689"/>
                  <a:pt x="59651" y="6350"/>
                  <a:pt x="125412" y="6350"/>
                </a:cubicBezTo>
                <a:lnTo>
                  <a:pt x="1958975" y="6350"/>
                </a:lnTo>
                <a:cubicBezTo>
                  <a:pt x="2024760" y="6350"/>
                  <a:pt x="2078101" y="59689"/>
                  <a:pt x="2078101" y="125476"/>
                </a:cubicBezTo>
                <a:lnTo>
                  <a:pt x="2078101" y="601598"/>
                </a:lnTo>
                <a:cubicBezTo>
                  <a:pt x="2078101" y="667385"/>
                  <a:pt x="2024760" y="720725"/>
                  <a:pt x="1958975" y="720725"/>
                </a:cubicBezTo>
                <a:lnTo>
                  <a:pt x="125412" y="720725"/>
                </a:lnTo>
                <a:cubicBezTo>
                  <a:pt x="59651" y="720725"/>
                  <a:pt x="6350" y="667385"/>
                  <a:pt x="6350" y="601598"/>
                </a:cubicBezTo>
                <a:lnTo>
                  <a:pt x="6350" y="125476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42937" y="3714750"/>
            <a:ext cx="6715125" cy="714375"/>
          </a:xfrm>
          <a:custGeom>
            <a:avLst/>
            <a:gdLst>
              <a:gd name="connsiteX0" fmla="*/ 0 w 6715125"/>
              <a:gd name="connsiteY0" fmla="*/ 714375 h 714375"/>
              <a:gd name="connsiteX1" fmla="*/ 6715125 w 6715125"/>
              <a:gd name="connsiteY1" fmla="*/ 714375 h 714375"/>
              <a:gd name="connsiteX2" fmla="*/ 6715125 w 6715125"/>
              <a:gd name="connsiteY2" fmla="*/ 0 h 714375"/>
              <a:gd name="connsiteX3" fmla="*/ 0 w 6715125"/>
              <a:gd name="connsiteY3" fmla="*/ 0 h 714375"/>
              <a:gd name="connsiteX4" fmla="*/ 0 w 6715125"/>
              <a:gd name="connsiteY4" fmla="*/ 714375 h 714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15125" h="714375">
                <a:moveTo>
                  <a:pt x="0" y="714375"/>
                </a:moveTo>
                <a:lnTo>
                  <a:pt x="6715125" y="714375"/>
                </a:lnTo>
                <a:lnTo>
                  <a:pt x="6715125" y="0"/>
                </a:lnTo>
                <a:lnTo>
                  <a:pt x="0" y="0"/>
                </a:lnTo>
                <a:lnTo>
                  <a:pt x="0" y="714375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30237" y="3702050"/>
            <a:ext cx="6740525" cy="739775"/>
          </a:xfrm>
          <a:custGeom>
            <a:avLst/>
            <a:gdLst>
              <a:gd name="connsiteX0" fmla="*/ 12700 w 6740525"/>
              <a:gd name="connsiteY0" fmla="*/ 727075 h 739775"/>
              <a:gd name="connsiteX1" fmla="*/ 6727825 w 6740525"/>
              <a:gd name="connsiteY1" fmla="*/ 727075 h 739775"/>
              <a:gd name="connsiteX2" fmla="*/ 6727825 w 6740525"/>
              <a:gd name="connsiteY2" fmla="*/ 12700 h 739775"/>
              <a:gd name="connsiteX3" fmla="*/ 12700 w 6740525"/>
              <a:gd name="connsiteY3" fmla="*/ 12700 h 739775"/>
              <a:gd name="connsiteX4" fmla="*/ 12700 w 6740525"/>
              <a:gd name="connsiteY4" fmla="*/ 727075 h 739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40525" h="739775">
                <a:moveTo>
                  <a:pt x="12700" y="727075"/>
                </a:moveTo>
                <a:lnTo>
                  <a:pt x="6727825" y="727075"/>
                </a:lnTo>
                <a:lnTo>
                  <a:pt x="6727825" y="12700"/>
                </a:lnTo>
                <a:lnTo>
                  <a:pt x="12700" y="12700"/>
                </a:lnTo>
                <a:lnTo>
                  <a:pt x="12700" y="7270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42937" y="4500626"/>
            <a:ext cx="6715125" cy="714375"/>
          </a:xfrm>
          <a:custGeom>
            <a:avLst/>
            <a:gdLst>
              <a:gd name="connsiteX0" fmla="*/ 0 w 6715125"/>
              <a:gd name="connsiteY0" fmla="*/ 714375 h 714375"/>
              <a:gd name="connsiteX1" fmla="*/ 6715125 w 6715125"/>
              <a:gd name="connsiteY1" fmla="*/ 714375 h 714375"/>
              <a:gd name="connsiteX2" fmla="*/ 6715125 w 6715125"/>
              <a:gd name="connsiteY2" fmla="*/ 0 h 714375"/>
              <a:gd name="connsiteX3" fmla="*/ 0 w 6715125"/>
              <a:gd name="connsiteY3" fmla="*/ 0 h 714375"/>
              <a:gd name="connsiteX4" fmla="*/ 0 w 6715125"/>
              <a:gd name="connsiteY4" fmla="*/ 714375 h 714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15125" h="714375">
                <a:moveTo>
                  <a:pt x="0" y="714375"/>
                </a:moveTo>
                <a:lnTo>
                  <a:pt x="6715125" y="714375"/>
                </a:lnTo>
                <a:lnTo>
                  <a:pt x="6715125" y="0"/>
                </a:lnTo>
                <a:lnTo>
                  <a:pt x="0" y="0"/>
                </a:lnTo>
                <a:lnTo>
                  <a:pt x="0" y="714375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630237" y="4487926"/>
            <a:ext cx="6740525" cy="739775"/>
          </a:xfrm>
          <a:custGeom>
            <a:avLst/>
            <a:gdLst>
              <a:gd name="connsiteX0" fmla="*/ 12700 w 6740525"/>
              <a:gd name="connsiteY0" fmla="*/ 727075 h 739775"/>
              <a:gd name="connsiteX1" fmla="*/ 6727825 w 6740525"/>
              <a:gd name="connsiteY1" fmla="*/ 727075 h 739775"/>
              <a:gd name="connsiteX2" fmla="*/ 6727825 w 6740525"/>
              <a:gd name="connsiteY2" fmla="*/ 12700 h 739775"/>
              <a:gd name="connsiteX3" fmla="*/ 12700 w 6740525"/>
              <a:gd name="connsiteY3" fmla="*/ 12700 h 739775"/>
              <a:gd name="connsiteX4" fmla="*/ 12700 w 6740525"/>
              <a:gd name="connsiteY4" fmla="*/ 727075 h 739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40525" h="739775">
                <a:moveTo>
                  <a:pt x="12700" y="727075"/>
                </a:moveTo>
                <a:lnTo>
                  <a:pt x="6727825" y="727075"/>
                </a:lnTo>
                <a:lnTo>
                  <a:pt x="6727825" y="12700"/>
                </a:lnTo>
                <a:lnTo>
                  <a:pt x="12700" y="12700"/>
                </a:lnTo>
                <a:lnTo>
                  <a:pt x="12700" y="7270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642937" y="5286375"/>
            <a:ext cx="6715125" cy="714375"/>
          </a:xfrm>
          <a:custGeom>
            <a:avLst/>
            <a:gdLst>
              <a:gd name="connsiteX0" fmla="*/ 0 w 6715125"/>
              <a:gd name="connsiteY0" fmla="*/ 714375 h 714375"/>
              <a:gd name="connsiteX1" fmla="*/ 6715125 w 6715125"/>
              <a:gd name="connsiteY1" fmla="*/ 714375 h 714375"/>
              <a:gd name="connsiteX2" fmla="*/ 6715125 w 6715125"/>
              <a:gd name="connsiteY2" fmla="*/ 0 h 714375"/>
              <a:gd name="connsiteX3" fmla="*/ 0 w 6715125"/>
              <a:gd name="connsiteY3" fmla="*/ 0 h 714375"/>
              <a:gd name="connsiteX4" fmla="*/ 0 w 6715125"/>
              <a:gd name="connsiteY4" fmla="*/ 714375 h 714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15125" h="714375">
                <a:moveTo>
                  <a:pt x="0" y="714375"/>
                </a:moveTo>
                <a:lnTo>
                  <a:pt x="6715125" y="714375"/>
                </a:lnTo>
                <a:lnTo>
                  <a:pt x="6715125" y="0"/>
                </a:lnTo>
                <a:lnTo>
                  <a:pt x="0" y="0"/>
                </a:lnTo>
                <a:lnTo>
                  <a:pt x="0" y="714375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630237" y="5273675"/>
            <a:ext cx="6740525" cy="739775"/>
          </a:xfrm>
          <a:custGeom>
            <a:avLst/>
            <a:gdLst>
              <a:gd name="connsiteX0" fmla="*/ 12700 w 6740525"/>
              <a:gd name="connsiteY0" fmla="*/ 727075 h 739775"/>
              <a:gd name="connsiteX1" fmla="*/ 6727825 w 6740525"/>
              <a:gd name="connsiteY1" fmla="*/ 727075 h 739775"/>
              <a:gd name="connsiteX2" fmla="*/ 6727825 w 6740525"/>
              <a:gd name="connsiteY2" fmla="*/ 12700 h 739775"/>
              <a:gd name="connsiteX3" fmla="*/ 12700 w 6740525"/>
              <a:gd name="connsiteY3" fmla="*/ 12700 h 739775"/>
              <a:gd name="connsiteX4" fmla="*/ 12700 w 6740525"/>
              <a:gd name="connsiteY4" fmla="*/ 727075 h 739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40525" h="739775">
                <a:moveTo>
                  <a:pt x="12700" y="727075"/>
                </a:moveTo>
                <a:lnTo>
                  <a:pt x="6727825" y="727075"/>
                </a:lnTo>
                <a:lnTo>
                  <a:pt x="6727825" y="12700"/>
                </a:lnTo>
                <a:lnTo>
                  <a:pt x="12700" y="12700"/>
                </a:lnTo>
                <a:lnTo>
                  <a:pt x="12700" y="7270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79400" y="1984375"/>
            <a:ext cx="2202911" cy="38266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Pour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rappel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: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241837" y="3388366"/>
            <a:ext cx="8774261" cy="25919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1028700" algn="l"/>
                <a:tab pos="1574800" algn="l"/>
              </a:tabLst>
            </a:pPr>
            <a:r>
              <a:rPr lang="en-US" altLang="zh-CN" sz="36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CaO2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(PaO2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0,003)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+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(SaO2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Hb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1,34)</a:t>
            </a:r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3100"/>
              </a:lnSpc>
              <a:tabLst>
                <a:tab pos="1028700" algn="l"/>
                <a:tab pos="1574800" algn="l"/>
              </a:tabLst>
            </a:pPr>
            <a:r>
              <a:rPr lang="en-US" altLang="zh-CN" sz="2800" dirty="0"/>
              <a:t>		</a:t>
            </a:r>
            <a:r>
              <a:rPr lang="en-US" altLang="zh-CN" sz="36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TaO2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CaO2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     (transport)</a:t>
            </a:r>
          </a:p>
          <a:p>
            <a:pPr>
              <a:lnSpc>
                <a:spcPts val="3100"/>
              </a:lnSpc>
              <a:tabLst>
                <a:tab pos="1028700" algn="l"/>
                <a:tab pos="1574800" algn="l"/>
              </a:tabLst>
            </a:pPr>
            <a:endParaRPr lang="en-US" altLang="zh-CN" sz="3600" b="1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3100"/>
              </a:lnSpc>
              <a:tabLst>
                <a:tab pos="1028700" algn="l"/>
                <a:tab pos="1574800" algn="l"/>
              </a:tabLst>
            </a:pPr>
            <a:r>
              <a:rPr lang="en-US" altLang="zh-CN" sz="2800" dirty="0"/>
              <a:t>	</a:t>
            </a:r>
            <a:r>
              <a:rPr lang="en-US" altLang="zh-CN" sz="36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EO2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(TaO2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TvO2)/TaO2    (extraction)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87131" y="542770"/>
            <a:ext cx="5546968" cy="5245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4000" b="1" dirty="0">
                <a:latin typeface="+mj-lt"/>
                <a:cs typeface="Calibri" pitchFamily="18" charset="0"/>
              </a:rPr>
              <a:t>Paramètres</a:t>
            </a:r>
            <a:r>
              <a:rPr lang="en-US" altLang="zh-CN" sz="4000" dirty="0">
                <a:latin typeface="+mj-lt"/>
                <a:cs typeface="Times New Roman" pitchFamily="18" charset="0"/>
              </a:rPr>
              <a:t> </a:t>
            </a:r>
            <a:r>
              <a:rPr lang="en-US" altLang="zh-CN" sz="4000" b="1" dirty="0">
                <a:latin typeface="+mj-lt"/>
                <a:cs typeface="Calibri" pitchFamily="18" charset="0"/>
              </a:rPr>
              <a:t>d’oxygénation</a:t>
            </a:r>
          </a:p>
        </p:txBody>
      </p:sp>
    </p:spTree>
    <p:extLst>
      <p:ext uri="{BB962C8B-B14F-4D97-AF65-F5344CB8AC3E}">
        <p14:creationId xmlns:p14="http://schemas.microsoft.com/office/powerpoint/2010/main" val="3853627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85800"/>
            <a:ext cx="6777038" cy="74295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FR" altLang="x-none" dirty="0"/>
              <a:t>        Les différents états de choc 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839200" cy="4343400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fr-FR" altLang="x-none" sz="2400" b="1" u="sng" dirty="0">
                <a:solidFill>
                  <a:srgbClr val="C00000"/>
                </a:solidFill>
                <a:sym typeface="Symbol" charset="2"/>
              </a:rPr>
              <a:t> Transport de l</a:t>
            </a:r>
            <a:r>
              <a:rPr lang="ja-JP" altLang="fr-FR" sz="2400" b="1" u="sng" dirty="0">
                <a:solidFill>
                  <a:srgbClr val="C00000"/>
                </a:solidFill>
                <a:sym typeface="Symbol" charset="2"/>
              </a:rPr>
              <a:t>’</a:t>
            </a:r>
            <a:r>
              <a:rPr lang="fr-FR" altLang="ja-JP" sz="2400" b="1" u="sng" dirty="0">
                <a:solidFill>
                  <a:srgbClr val="C00000"/>
                </a:solidFill>
                <a:sym typeface="Symbol" charset="2"/>
              </a:rPr>
              <a:t>O2 par :</a:t>
            </a:r>
          </a:p>
          <a:p>
            <a:pPr marL="0" indent="0">
              <a:defRPr/>
            </a:pPr>
            <a:endParaRPr lang="fr-FR" altLang="ja-JP" sz="2400" b="1" u="sng" dirty="0">
              <a:solidFill>
                <a:srgbClr val="C00000"/>
              </a:solidFill>
              <a:sym typeface="Symbol" charset="2"/>
            </a:endParaRPr>
          </a:p>
          <a:p>
            <a:pPr marL="0" indent="0">
              <a:buNone/>
              <a:defRPr/>
            </a:pPr>
            <a:r>
              <a:rPr lang="fr-FR" altLang="x-non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charset="2"/>
              </a:rPr>
              <a:t>  		 </a:t>
            </a:r>
            <a:r>
              <a:rPr lang="fr-FR" altLang="x-none" sz="2400" dirty="0">
                <a:sym typeface="Symbol" charset="2"/>
              </a:rPr>
              <a:t> Débit cardiaque  </a:t>
            </a:r>
            <a:r>
              <a:rPr lang="fr-FR" altLang="x-none" sz="2400" b="1" dirty="0">
                <a:solidFill>
                  <a:srgbClr val="C00000"/>
                </a:solidFill>
                <a:sym typeface="Symbol" charset="2"/>
              </a:rPr>
              <a:t>choc cardiogénique</a:t>
            </a:r>
          </a:p>
          <a:p>
            <a:pPr marL="0" indent="0">
              <a:buNone/>
              <a:defRPr/>
            </a:pPr>
            <a:endParaRPr lang="fr-FR" altLang="x-none" sz="2400" b="1" dirty="0">
              <a:solidFill>
                <a:srgbClr val="C00000"/>
              </a:solidFill>
              <a:sym typeface="Symbol" charset="2"/>
            </a:endParaRPr>
          </a:p>
          <a:p>
            <a:pPr marL="0" indent="0">
              <a:buNone/>
              <a:defRPr/>
            </a:pPr>
            <a:r>
              <a:rPr lang="fr-FR" altLang="x-none" sz="2400" dirty="0">
                <a:sym typeface="Symbol" charset="2"/>
              </a:rPr>
              <a:t>        		  Volume sanguin circulant   </a:t>
            </a:r>
            <a:r>
              <a:rPr lang="fr-FR" altLang="x-none" sz="2400" b="1" dirty="0">
                <a:solidFill>
                  <a:srgbClr val="C00000"/>
                </a:solidFill>
                <a:sym typeface="Symbol" charset="2"/>
              </a:rPr>
              <a:t>choc hypovolémique</a:t>
            </a:r>
          </a:p>
          <a:p>
            <a:pPr marL="0" indent="0">
              <a:buNone/>
              <a:defRPr/>
            </a:pPr>
            <a:endParaRPr lang="fr-FR" altLang="x-none" sz="2400" b="1" dirty="0">
              <a:solidFill>
                <a:srgbClr val="C00000"/>
              </a:solidFill>
              <a:sym typeface="Symbol" charset="2"/>
            </a:endParaRPr>
          </a:p>
          <a:p>
            <a:pPr marL="0" indent="0">
              <a:buNone/>
              <a:defRPr/>
            </a:pPr>
            <a:r>
              <a:rPr lang="fr-FR" altLang="x-none" sz="2400" dirty="0">
                <a:sym typeface="Symbol" charset="2"/>
              </a:rPr>
              <a:t> 		  Tonus vasculaire  </a:t>
            </a:r>
            <a:r>
              <a:rPr lang="fr-FR" altLang="x-none" sz="2400" b="1" dirty="0">
                <a:solidFill>
                  <a:srgbClr val="C00000"/>
                </a:solidFill>
                <a:sym typeface="Symbol" charset="2"/>
              </a:rPr>
              <a:t>choc </a:t>
            </a:r>
            <a:r>
              <a:rPr lang="fr-FR" altLang="x-none" sz="2400" b="1" dirty="0" err="1">
                <a:solidFill>
                  <a:srgbClr val="C00000"/>
                </a:solidFill>
                <a:sym typeface="Symbol" charset="2"/>
              </a:rPr>
              <a:t>vasoplégique</a:t>
            </a:r>
            <a:endParaRPr lang="fr-FR" altLang="x-none" sz="2400" b="1" dirty="0">
              <a:solidFill>
                <a:srgbClr val="C00000"/>
              </a:solidFill>
              <a:sym typeface="Symbol" charset="2"/>
            </a:endParaRPr>
          </a:p>
          <a:p>
            <a:pPr marL="0" indent="0">
              <a:buNone/>
              <a:defRPr/>
            </a:pPr>
            <a:endParaRPr lang="fr-FR" altLang="x-none" sz="2400" b="1" dirty="0">
              <a:solidFill>
                <a:srgbClr val="C00000"/>
              </a:solidFill>
              <a:sym typeface="Symbol" charset="2"/>
            </a:endParaRPr>
          </a:p>
          <a:p>
            <a:pPr marL="0" indent="0">
              <a:buNone/>
              <a:defRPr/>
            </a:pPr>
            <a:r>
              <a:rPr lang="fr-FR" altLang="x-none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charset="2"/>
              </a:rPr>
              <a:t>	</a:t>
            </a:r>
          </a:p>
          <a:p>
            <a:pPr marL="0" indent="0">
              <a:defRPr/>
            </a:pPr>
            <a:r>
              <a:rPr lang="fr-FR" altLang="x-none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charset="2"/>
              </a:rPr>
              <a:t> </a:t>
            </a:r>
            <a:r>
              <a:rPr lang="fr-FR" altLang="x-none" sz="2400" b="1" u="sng" dirty="0">
                <a:solidFill>
                  <a:srgbClr val="C00000"/>
                </a:solidFill>
                <a:sym typeface="Symbol" charset="2"/>
              </a:rPr>
              <a:t> Extraction de l</a:t>
            </a:r>
            <a:r>
              <a:rPr lang="ja-JP" altLang="fr-FR" sz="2400" b="1" u="sng" dirty="0">
                <a:solidFill>
                  <a:srgbClr val="C00000"/>
                </a:solidFill>
                <a:sym typeface="Symbol" charset="2"/>
              </a:rPr>
              <a:t>’</a:t>
            </a:r>
            <a:r>
              <a:rPr lang="fr-FR" altLang="ja-JP" sz="2400" b="1" u="sng" dirty="0">
                <a:solidFill>
                  <a:srgbClr val="C00000"/>
                </a:solidFill>
                <a:sym typeface="Symbol" charset="2"/>
              </a:rPr>
              <a:t>O2  </a:t>
            </a:r>
            <a:r>
              <a:rPr lang="fr-FR" altLang="ja-JP" sz="2400" b="1" dirty="0">
                <a:solidFill>
                  <a:schemeClr val="tx1"/>
                </a:solidFill>
                <a:sym typeface="Symbol" charset="2"/>
              </a:rPr>
              <a:t></a:t>
            </a:r>
            <a:r>
              <a:rPr lang="fr-FR" altLang="ja-JP" sz="2400" b="1" dirty="0">
                <a:solidFill>
                  <a:srgbClr val="C00000"/>
                </a:solidFill>
                <a:sym typeface="Symbol" charset="2"/>
              </a:rPr>
              <a:t> choc septique</a:t>
            </a:r>
            <a:endParaRPr lang="fr-FR" alt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3912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39E1C46B-2488-AE4B-B048-B25566D685A5}"/>
              </a:ext>
            </a:extLst>
          </p:cNvPr>
          <p:cNvSpPr/>
          <p:nvPr/>
        </p:nvSpPr>
        <p:spPr>
          <a:xfrm>
            <a:off x="5345176" y="5168900"/>
            <a:ext cx="598424" cy="6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reeform 3"/>
          <p:cNvSpPr/>
          <p:nvPr/>
        </p:nvSpPr>
        <p:spPr>
          <a:xfrm>
            <a:off x="493687" y="422275"/>
            <a:ext cx="2441536" cy="655574"/>
          </a:xfrm>
          <a:custGeom>
            <a:avLst/>
            <a:gdLst>
              <a:gd name="connsiteX0" fmla="*/ 6350 w 2441536"/>
              <a:gd name="connsiteY0" fmla="*/ 113537 h 655574"/>
              <a:gd name="connsiteX1" fmla="*/ 113499 w 2441536"/>
              <a:gd name="connsiteY1" fmla="*/ 6350 h 655574"/>
              <a:gd name="connsiteX2" fmla="*/ 2328126 w 2441536"/>
              <a:gd name="connsiteY2" fmla="*/ 6350 h 655574"/>
              <a:gd name="connsiteX3" fmla="*/ 2435186 w 2441536"/>
              <a:gd name="connsiteY3" fmla="*/ 113537 h 655574"/>
              <a:gd name="connsiteX4" fmla="*/ 2435186 w 2441536"/>
              <a:gd name="connsiteY4" fmla="*/ 542163 h 655574"/>
              <a:gd name="connsiteX5" fmla="*/ 2328126 w 2441536"/>
              <a:gd name="connsiteY5" fmla="*/ 649224 h 655574"/>
              <a:gd name="connsiteX6" fmla="*/ 113499 w 2441536"/>
              <a:gd name="connsiteY6" fmla="*/ 649224 h 655574"/>
              <a:gd name="connsiteX7" fmla="*/ 6350 w 2441536"/>
              <a:gd name="connsiteY7" fmla="*/ 542163 h 655574"/>
              <a:gd name="connsiteX8" fmla="*/ 6350 w 2441536"/>
              <a:gd name="connsiteY8" fmla="*/ 113537 h 6555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441536" h="655574">
                <a:moveTo>
                  <a:pt x="6350" y="113537"/>
                </a:moveTo>
                <a:cubicBezTo>
                  <a:pt x="6350" y="54355"/>
                  <a:pt x="54317" y="6350"/>
                  <a:pt x="113499" y="6350"/>
                </a:cubicBezTo>
                <a:lnTo>
                  <a:pt x="2328126" y="6350"/>
                </a:lnTo>
                <a:cubicBezTo>
                  <a:pt x="2387308" y="6350"/>
                  <a:pt x="2435186" y="54355"/>
                  <a:pt x="2435186" y="113537"/>
                </a:cubicBezTo>
                <a:lnTo>
                  <a:pt x="2435186" y="542163"/>
                </a:lnTo>
                <a:cubicBezTo>
                  <a:pt x="2435186" y="601345"/>
                  <a:pt x="2387308" y="649224"/>
                  <a:pt x="2328126" y="649224"/>
                </a:cubicBezTo>
                <a:lnTo>
                  <a:pt x="113499" y="649224"/>
                </a:lnTo>
                <a:cubicBezTo>
                  <a:pt x="54317" y="649224"/>
                  <a:pt x="6350" y="601345"/>
                  <a:pt x="6350" y="542163"/>
                </a:cubicBezTo>
                <a:lnTo>
                  <a:pt x="6350" y="11353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285875" y="1714500"/>
            <a:ext cx="5857875" cy="513460"/>
          </a:xfrm>
          <a:custGeom>
            <a:avLst/>
            <a:gdLst>
              <a:gd name="connsiteX0" fmla="*/ 0 w 5857875"/>
              <a:gd name="connsiteY0" fmla="*/ 513460 h 513460"/>
              <a:gd name="connsiteX1" fmla="*/ 5857875 w 5857875"/>
              <a:gd name="connsiteY1" fmla="*/ 513460 h 513460"/>
              <a:gd name="connsiteX2" fmla="*/ 5857875 w 5857875"/>
              <a:gd name="connsiteY2" fmla="*/ 0 h 513460"/>
              <a:gd name="connsiteX3" fmla="*/ 0 w 5857875"/>
              <a:gd name="connsiteY3" fmla="*/ 0 h 513460"/>
              <a:gd name="connsiteX4" fmla="*/ 0 w 5857875"/>
              <a:gd name="connsiteY4" fmla="*/ 513460 h 5134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857875" h="513460">
                <a:moveTo>
                  <a:pt x="0" y="513460"/>
                </a:moveTo>
                <a:lnTo>
                  <a:pt x="5857875" y="513460"/>
                </a:lnTo>
                <a:lnTo>
                  <a:pt x="5857875" y="0"/>
                </a:lnTo>
                <a:lnTo>
                  <a:pt x="0" y="0"/>
                </a:lnTo>
                <a:lnTo>
                  <a:pt x="0" y="51346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273175" y="1701800"/>
            <a:ext cx="5883275" cy="538860"/>
          </a:xfrm>
          <a:custGeom>
            <a:avLst/>
            <a:gdLst>
              <a:gd name="connsiteX0" fmla="*/ 12700 w 5883275"/>
              <a:gd name="connsiteY0" fmla="*/ 526160 h 538860"/>
              <a:gd name="connsiteX1" fmla="*/ 5870575 w 5883275"/>
              <a:gd name="connsiteY1" fmla="*/ 526160 h 538860"/>
              <a:gd name="connsiteX2" fmla="*/ 5870575 w 5883275"/>
              <a:gd name="connsiteY2" fmla="*/ 12700 h 538860"/>
              <a:gd name="connsiteX3" fmla="*/ 12700 w 5883275"/>
              <a:gd name="connsiteY3" fmla="*/ 12700 h 538860"/>
              <a:gd name="connsiteX4" fmla="*/ 12700 w 5883275"/>
              <a:gd name="connsiteY4" fmla="*/ 526160 h 538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883275" h="538860">
                <a:moveTo>
                  <a:pt x="12700" y="526160"/>
                </a:moveTo>
                <a:lnTo>
                  <a:pt x="5870575" y="526160"/>
                </a:lnTo>
                <a:lnTo>
                  <a:pt x="5870575" y="12700"/>
                </a:lnTo>
                <a:lnTo>
                  <a:pt x="12700" y="12700"/>
                </a:lnTo>
                <a:lnTo>
                  <a:pt x="12700" y="52616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285875" y="2279269"/>
            <a:ext cx="5857875" cy="513460"/>
          </a:xfrm>
          <a:custGeom>
            <a:avLst/>
            <a:gdLst>
              <a:gd name="connsiteX0" fmla="*/ 0 w 5857875"/>
              <a:gd name="connsiteY0" fmla="*/ 513460 h 513460"/>
              <a:gd name="connsiteX1" fmla="*/ 5857875 w 5857875"/>
              <a:gd name="connsiteY1" fmla="*/ 513460 h 513460"/>
              <a:gd name="connsiteX2" fmla="*/ 5857875 w 5857875"/>
              <a:gd name="connsiteY2" fmla="*/ 0 h 513460"/>
              <a:gd name="connsiteX3" fmla="*/ 0 w 5857875"/>
              <a:gd name="connsiteY3" fmla="*/ 0 h 513460"/>
              <a:gd name="connsiteX4" fmla="*/ 0 w 5857875"/>
              <a:gd name="connsiteY4" fmla="*/ 513460 h 5134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857875" h="513460">
                <a:moveTo>
                  <a:pt x="0" y="513460"/>
                </a:moveTo>
                <a:lnTo>
                  <a:pt x="5857875" y="513460"/>
                </a:lnTo>
                <a:lnTo>
                  <a:pt x="5857875" y="0"/>
                </a:lnTo>
                <a:lnTo>
                  <a:pt x="0" y="0"/>
                </a:lnTo>
                <a:lnTo>
                  <a:pt x="0" y="51346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273175" y="2266569"/>
            <a:ext cx="5883275" cy="538860"/>
          </a:xfrm>
          <a:custGeom>
            <a:avLst/>
            <a:gdLst>
              <a:gd name="connsiteX0" fmla="*/ 12700 w 5883275"/>
              <a:gd name="connsiteY0" fmla="*/ 526160 h 538860"/>
              <a:gd name="connsiteX1" fmla="*/ 5870575 w 5883275"/>
              <a:gd name="connsiteY1" fmla="*/ 526160 h 538860"/>
              <a:gd name="connsiteX2" fmla="*/ 5870575 w 5883275"/>
              <a:gd name="connsiteY2" fmla="*/ 12700 h 538860"/>
              <a:gd name="connsiteX3" fmla="*/ 12700 w 5883275"/>
              <a:gd name="connsiteY3" fmla="*/ 12700 h 538860"/>
              <a:gd name="connsiteX4" fmla="*/ 12700 w 5883275"/>
              <a:gd name="connsiteY4" fmla="*/ 526160 h 538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883275" h="538860">
                <a:moveTo>
                  <a:pt x="12700" y="526160"/>
                </a:moveTo>
                <a:lnTo>
                  <a:pt x="5870575" y="526160"/>
                </a:lnTo>
                <a:lnTo>
                  <a:pt x="5870575" y="12700"/>
                </a:lnTo>
                <a:lnTo>
                  <a:pt x="12700" y="12700"/>
                </a:lnTo>
                <a:lnTo>
                  <a:pt x="12700" y="52616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357374" y="3071876"/>
            <a:ext cx="4214876" cy="571500"/>
          </a:xfrm>
          <a:custGeom>
            <a:avLst/>
            <a:gdLst>
              <a:gd name="connsiteX0" fmla="*/ 0 w 4214876"/>
              <a:gd name="connsiteY0" fmla="*/ 571500 h 571500"/>
              <a:gd name="connsiteX1" fmla="*/ 4214876 w 4214876"/>
              <a:gd name="connsiteY1" fmla="*/ 571500 h 571500"/>
              <a:gd name="connsiteX2" fmla="*/ 4214876 w 4214876"/>
              <a:gd name="connsiteY2" fmla="*/ 0 h 571500"/>
              <a:gd name="connsiteX3" fmla="*/ 0 w 4214876"/>
              <a:gd name="connsiteY3" fmla="*/ 0 h 571500"/>
              <a:gd name="connsiteX4" fmla="*/ 0 w 4214876"/>
              <a:gd name="connsiteY4" fmla="*/ 571500 h 571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4876" h="571500">
                <a:moveTo>
                  <a:pt x="0" y="571500"/>
                </a:moveTo>
                <a:lnTo>
                  <a:pt x="4214876" y="571500"/>
                </a:lnTo>
                <a:lnTo>
                  <a:pt x="4214876" y="0"/>
                </a:lnTo>
                <a:lnTo>
                  <a:pt x="0" y="0"/>
                </a:lnTo>
                <a:lnTo>
                  <a:pt x="0" y="5715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2344674" y="3059176"/>
            <a:ext cx="4240276" cy="596900"/>
          </a:xfrm>
          <a:custGeom>
            <a:avLst/>
            <a:gdLst>
              <a:gd name="connsiteX0" fmla="*/ 12700 w 4240276"/>
              <a:gd name="connsiteY0" fmla="*/ 584200 h 596900"/>
              <a:gd name="connsiteX1" fmla="*/ 4227576 w 4240276"/>
              <a:gd name="connsiteY1" fmla="*/ 584200 h 596900"/>
              <a:gd name="connsiteX2" fmla="*/ 4227576 w 4240276"/>
              <a:gd name="connsiteY2" fmla="*/ 12700 h 596900"/>
              <a:gd name="connsiteX3" fmla="*/ 12700 w 4240276"/>
              <a:gd name="connsiteY3" fmla="*/ 12700 h 596900"/>
              <a:gd name="connsiteX4" fmla="*/ 12700 w 4240276"/>
              <a:gd name="connsiteY4" fmla="*/ 584200 h 596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40276" h="596900">
                <a:moveTo>
                  <a:pt x="12700" y="584200"/>
                </a:moveTo>
                <a:lnTo>
                  <a:pt x="4227576" y="584200"/>
                </a:lnTo>
                <a:lnTo>
                  <a:pt x="4227576" y="12700"/>
                </a:lnTo>
                <a:lnTo>
                  <a:pt x="12700" y="12700"/>
                </a:lnTo>
                <a:lnTo>
                  <a:pt x="12700" y="5842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714500" y="3000375"/>
            <a:ext cx="357123" cy="571500"/>
          </a:xfrm>
          <a:custGeom>
            <a:avLst/>
            <a:gdLst>
              <a:gd name="connsiteX0" fmla="*/ 0 w 357123"/>
              <a:gd name="connsiteY0" fmla="*/ 142875 h 571500"/>
              <a:gd name="connsiteX1" fmla="*/ 178561 w 357123"/>
              <a:gd name="connsiteY1" fmla="*/ 142875 h 571500"/>
              <a:gd name="connsiteX2" fmla="*/ 178561 w 357123"/>
              <a:gd name="connsiteY2" fmla="*/ 0 h 571500"/>
              <a:gd name="connsiteX3" fmla="*/ 357123 w 357123"/>
              <a:gd name="connsiteY3" fmla="*/ 285750 h 571500"/>
              <a:gd name="connsiteX4" fmla="*/ 178561 w 357123"/>
              <a:gd name="connsiteY4" fmla="*/ 571500 h 571500"/>
              <a:gd name="connsiteX5" fmla="*/ 178561 w 357123"/>
              <a:gd name="connsiteY5" fmla="*/ 428625 h 571500"/>
              <a:gd name="connsiteX6" fmla="*/ 0 w 357123"/>
              <a:gd name="connsiteY6" fmla="*/ 428625 h 571500"/>
              <a:gd name="connsiteX7" fmla="*/ 0 w 357123"/>
              <a:gd name="connsiteY7" fmla="*/ 142875 h 571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57123" h="571500">
                <a:moveTo>
                  <a:pt x="0" y="142875"/>
                </a:moveTo>
                <a:lnTo>
                  <a:pt x="178561" y="142875"/>
                </a:lnTo>
                <a:lnTo>
                  <a:pt x="178561" y="0"/>
                </a:lnTo>
                <a:lnTo>
                  <a:pt x="357123" y="285750"/>
                </a:lnTo>
                <a:lnTo>
                  <a:pt x="178561" y="571500"/>
                </a:lnTo>
                <a:lnTo>
                  <a:pt x="178561" y="428625"/>
                </a:lnTo>
                <a:lnTo>
                  <a:pt x="0" y="428625"/>
                </a:lnTo>
                <a:lnTo>
                  <a:pt x="0" y="142875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701800" y="2987675"/>
            <a:ext cx="382523" cy="596900"/>
          </a:xfrm>
          <a:custGeom>
            <a:avLst/>
            <a:gdLst>
              <a:gd name="connsiteX0" fmla="*/ 12700 w 382523"/>
              <a:gd name="connsiteY0" fmla="*/ 155575 h 596900"/>
              <a:gd name="connsiteX1" fmla="*/ 191261 w 382523"/>
              <a:gd name="connsiteY1" fmla="*/ 155575 h 596900"/>
              <a:gd name="connsiteX2" fmla="*/ 191261 w 382523"/>
              <a:gd name="connsiteY2" fmla="*/ 12700 h 596900"/>
              <a:gd name="connsiteX3" fmla="*/ 369823 w 382523"/>
              <a:gd name="connsiteY3" fmla="*/ 298450 h 596900"/>
              <a:gd name="connsiteX4" fmla="*/ 191261 w 382523"/>
              <a:gd name="connsiteY4" fmla="*/ 584200 h 596900"/>
              <a:gd name="connsiteX5" fmla="*/ 191261 w 382523"/>
              <a:gd name="connsiteY5" fmla="*/ 441325 h 596900"/>
              <a:gd name="connsiteX6" fmla="*/ 12700 w 382523"/>
              <a:gd name="connsiteY6" fmla="*/ 441325 h 596900"/>
              <a:gd name="connsiteX7" fmla="*/ 12700 w 382523"/>
              <a:gd name="connsiteY7" fmla="*/ 155575 h 596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2523" h="596900">
                <a:moveTo>
                  <a:pt x="12700" y="155575"/>
                </a:moveTo>
                <a:lnTo>
                  <a:pt x="191261" y="155575"/>
                </a:lnTo>
                <a:lnTo>
                  <a:pt x="191261" y="12700"/>
                </a:lnTo>
                <a:lnTo>
                  <a:pt x="369823" y="298450"/>
                </a:lnTo>
                <a:lnTo>
                  <a:pt x="191261" y="584200"/>
                </a:lnTo>
                <a:lnTo>
                  <a:pt x="191261" y="441325"/>
                </a:lnTo>
                <a:lnTo>
                  <a:pt x="12700" y="441325"/>
                </a:lnTo>
                <a:lnTo>
                  <a:pt x="12700" y="1555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3286125" y="4286250"/>
            <a:ext cx="5072126" cy="1500200"/>
          </a:xfrm>
          <a:custGeom>
            <a:avLst/>
            <a:gdLst>
              <a:gd name="connsiteX0" fmla="*/ 0 w 5072126"/>
              <a:gd name="connsiteY0" fmla="*/ 250063 h 1500200"/>
              <a:gd name="connsiteX1" fmla="*/ 250063 w 5072126"/>
              <a:gd name="connsiteY1" fmla="*/ 0 h 1500200"/>
              <a:gd name="connsiteX2" fmla="*/ 4822063 w 5072126"/>
              <a:gd name="connsiteY2" fmla="*/ 0 h 1500200"/>
              <a:gd name="connsiteX3" fmla="*/ 5072126 w 5072126"/>
              <a:gd name="connsiteY3" fmla="*/ 250063 h 1500200"/>
              <a:gd name="connsiteX4" fmla="*/ 5072126 w 5072126"/>
              <a:gd name="connsiteY4" fmla="*/ 1250188 h 1500200"/>
              <a:gd name="connsiteX5" fmla="*/ 4822063 w 5072126"/>
              <a:gd name="connsiteY5" fmla="*/ 1500200 h 1500200"/>
              <a:gd name="connsiteX6" fmla="*/ 250063 w 5072126"/>
              <a:gd name="connsiteY6" fmla="*/ 1500200 h 1500200"/>
              <a:gd name="connsiteX7" fmla="*/ 0 w 5072126"/>
              <a:gd name="connsiteY7" fmla="*/ 1250188 h 1500200"/>
              <a:gd name="connsiteX8" fmla="*/ 0 w 5072126"/>
              <a:gd name="connsiteY8" fmla="*/ 250063 h 150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72126" h="1500200">
                <a:moveTo>
                  <a:pt x="0" y="250063"/>
                </a:moveTo>
                <a:cubicBezTo>
                  <a:pt x="0" y="112014"/>
                  <a:pt x="111886" y="0"/>
                  <a:pt x="250063" y="0"/>
                </a:cubicBezTo>
                <a:lnTo>
                  <a:pt x="4822063" y="0"/>
                </a:lnTo>
                <a:cubicBezTo>
                  <a:pt x="4960112" y="0"/>
                  <a:pt x="5072126" y="112014"/>
                  <a:pt x="5072126" y="250063"/>
                </a:cubicBezTo>
                <a:lnTo>
                  <a:pt x="5072126" y="1250188"/>
                </a:lnTo>
                <a:cubicBezTo>
                  <a:pt x="5072126" y="1388262"/>
                  <a:pt x="4960112" y="1500200"/>
                  <a:pt x="4822063" y="1500200"/>
                </a:cubicBezTo>
                <a:lnTo>
                  <a:pt x="250063" y="1500200"/>
                </a:lnTo>
                <a:cubicBezTo>
                  <a:pt x="111886" y="1500200"/>
                  <a:pt x="0" y="1388262"/>
                  <a:pt x="0" y="1250188"/>
                </a:cubicBezTo>
                <a:lnTo>
                  <a:pt x="0" y="250063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3273425" y="4273550"/>
            <a:ext cx="5097526" cy="1525600"/>
          </a:xfrm>
          <a:custGeom>
            <a:avLst/>
            <a:gdLst>
              <a:gd name="connsiteX0" fmla="*/ 12700 w 5097526"/>
              <a:gd name="connsiteY0" fmla="*/ 262763 h 1525600"/>
              <a:gd name="connsiteX1" fmla="*/ 262763 w 5097526"/>
              <a:gd name="connsiteY1" fmla="*/ 12700 h 1525600"/>
              <a:gd name="connsiteX2" fmla="*/ 4834763 w 5097526"/>
              <a:gd name="connsiteY2" fmla="*/ 12700 h 1525600"/>
              <a:gd name="connsiteX3" fmla="*/ 5084826 w 5097526"/>
              <a:gd name="connsiteY3" fmla="*/ 262763 h 1525600"/>
              <a:gd name="connsiteX4" fmla="*/ 5084826 w 5097526"/>
              <a:gd name="connsiteY4" fmla="*/ 1262888 h 1525600"/>
              <a:gd name="connsiteX5" fmla="*/ 4834763 w 5097526"/>
              <a:gd name="connsiteY5" fmla="*/ 1512900 h 1525600"/>
              <a:gd name="connsiteX6" fmla="*/ 262763 w 5097526"/>
              <a:gd name="connsiteY6" fmla="*/ 1512900 h 1525600"/>
              <a:gd name="connsiteX7" fmla="*/ 12700 w 5097526"/>
              <a:gd name="connsiteY7" fmla="*/ 1262888 h 1525600"/>
              <a:gd name="connsiteX8" fmla="*/ 12700 w 5097526"/>
              <a:gd name="connsiteY8" fmla="*/ 262763 h 1525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97526" h="1525600">
                <a:moveTo>
                  <a:pt x="12700" y="262763"/>
                </a:moveTo>
                <a:cubicBezTo>
                  <a:pt x="12700" y="124714"/>
                  <a:pt x="124586" y="12700"/>
                  <a:pt x="262763" y="12700"/>
                </a:cubicBezTo>
                <a:lnTo>
                  <a:pt x="4834763" y="12700"/>
                </a:lnTo>
                <a:cubicBezTo>
                  <a:pt x="4972812" y="12700"/>
                  <a:pt x="5084826" y="124714"/>
                  <a:pt x="5084826" y="262763"/>
                </a:cubicBezTo>
                <a:lnTo>
                  <a:pt x="5084826" y="1262888"/>
                </a:lnTo>
                <a:cubicBezTo>
                  <a:pt x="5084826" y="1400962"/>
                  <a:pt x="4972812" y="1512900"/>
                  <a:pt x="4834763" y="1512900"/>
                </a:cubicBezTo>
                <a:lnTo>
                  <a:pt x="262763" y="1512900"/>
                </a:lnTo>
                <a:cubicBezTo>
                  <a:pt x="124586" y="1512900"/>
                  <a:pt x="12700" y="1400962"/>
                  <a:pt x="12700" y="1262888"/>
                </a:cubicBezTo>
                <a:lnTo>
                  <a:pt x="12700" y="26276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5267325" y="5053076"/>
            <a:ext cx="2252726" cy="76200"/>
          </a:xfrm>
          <a:custGeom>
            <a:avLst/>
            <a:gdLst>
              <a:gd name="connsiteX0" fmla="*/ 19050 w 2252726"/>
              <a:gd name="connsiteY0" fmla="*/ 19050 h 76200"/>
              <a:gd name="connsiteX1" fmla="*/ 2233676 w 2252726"/>
              <a:gd name="connsiteY1" fmla="*/ 20573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52726" h="76200">
                <a:moveTo>
                  <a:pt x="19050" y="19050"/>
                </a:moveTo>
                <a:lnTo>
                  <a:pt x="2233676" y="20573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3322702" y="4583205"/>
            <a:ext cx="5072126" cy="1500200"/>
          </a:xfrm>
          <a:custGeom>
            <a:avLst/>
            <a:gdLst>
              <a:gd name="connsiteX0" fmla="*/ 0 w 5072126"/>
              <a:gd name="connsiteY0" fmla="*/ 250063 h 1500200"/>
              <a:gd name="connsiteX1" fmla="*/ 250063 w 5072126"/>
              <a:gd name="connsiteY1" fmla="*/ 0 h 1500200"/>
              <a:gd name="connsiteX2" fmla="*/ 4822063 w 5072126"/>
              <a:gd name="connsiteY2" fmla="*/ 0 h 1500200"/>
              <a:gd name="connsiteX3" fmla="*/ 5072126 w 5072126"/>
              <a:gd name="connsiteY3" fmla="*/ 250063 h 1500200"/>
              <a:gd name="connsiteX4" fmla="*/ 5072126 w 5072126"/>
              <a:gd name="connsiteY4" fmla="*/ 1250188 h 1500200"/>
              <a:gd name="connsiteX5" fmla="*/ 4822063 w 5072126"/>
              <a:gd name="connsiteY5" fmla="*/ 1500200 h 1500200"/>
              <a:gd name="connsiteX6" fmla="*/ 250063 w 5072126"/>
              <a:gd name="connsiteY6" fmla="*/ 1500200 h 1500200"/>
              <a:gd name="connsiteX7" fmla="*/ 0 w 5072126"/>
              <a:gd name="connsiteY7" fmla="*/ 1250188 h 1500200"/>
              <a:gd name="connsiteX8" fmla="*/ 0 w 5072126"/>
              <a:gd name="connsiteY8" fmla="*/ 250063 h 150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72126" h="1500200">
                <a:moveTo>
                  <a:pt x="0" y="250063"/>
                </a:moveTo>
                <a:cubicBezTo>
                  <a:pt x="0" y="112014"/>
                  <a:pt x="111886" y="0"/>
                  <a:pt x="250063" y="0"/>
                </a:cubicBezTo>
                <a:lnTo>
                  <a:pt x="4822063" y="0"/>
                </a:lnTo>
                <a:cubicBezTo>
                  <a:pt x="4960112" y="0"/>
                  <a:pt x="5072126" y="112014"/>
                  <a:pt x="5072126" y="250063"/>
                </a:cubicBezTo>
                <a:lnTo>
                  <a:pt x="5072126" y="1250188"/>
                </a:lnTo>
                <a:cubicBezTo>
                  <a:pt x="5072126" y="1388262"/>
                  <a:pt x="4960112" y="1500200"/>
                  <a:pt x="4822063" y="1500200"/>
                </a:cubicBezTo>
                <a:lnTo>
                  <a:pt x="250063" y="1500200"/>
                </a:lnTo>
                <a:cubicBezTo>
                  <a:pt x="111886" y="1500200"/>
                  <a:pt x="0" y="1388262"/>
                  <a:pt x="0" y="1250188"/>
                </a:cubicBezTo>
                <a:lnTo>
                  <a:pt x="0" y="250063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345176" y="5130800"/>
            <a:ext cx="668273" cy="668350"/>
          </a:xfrm>
          <a:custGeom>
            <a:avLst/>
            <a:gdLst>
              <a:gd name="connsiteX0" fmla="*/ 12700 w 668273"/>
              <a:gd name="connsiteY0" fmla="*/ 334136 h 668350"/>
              <a:gd name="connsiteX1" fmla="*/ 334136 w 668273"/>
              <a:gd name="connsiteY1" fmla="*/ 12700 h 668350"/>
              <a:gd name="connsiteX2" fmla="*/ 655573 w 668273"/>
              <a:gd name="connsiteY2" fmla="*/ 334136 h 668350"/>
              <a:gd name="connsiteX3" fmla="*/ 334136 w 668273"/>
              <a:gd name="connsiteY3" fmla="*/ 655650 h 668350"/>
              <a:gd name="connsiteX4" fmla="*/ 12700 w 668273"/>
              <a:gd name="connsiteY4" fmla="*/ 334136 h 668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68273" h="668350">
                <a:moveTo>
                  <a:pt x="12700" y="334136"/>
                </a:moveTo>
                <a:cubicBezTo>
                  <a:pt x="12700" y="156590"/>
                  <a:pt x="156590" y="12700"/>
                  <a:pt x="334136" y="12700"/>
                </a:cubicBezTo>
                <a:cubicBezTo>
                  <a:pt x="511683" y="12700"/>
                  <a:pt x="655573" y="156590"/>
                  <a:pt x="655573" y="334136"/>
                </a:cubicBezTo>
                <a:cubicBezTo>
                  <a:pt x="655573" y="511721"/>
                  <a:pt x="511683" y="655650"/>
                  <a:pt x="334136" y="655650"/>
                </a:cubicBezTo>
                <a:cubicBezTo>
                  <a:pt x="156590" y="655650"/>
                  <a:pt x="12700" y="511721"/>
                  <a:pt x="12700" y="33413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812" y="5170163"/>
            <a:ext cx="2324100" cy="152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3014" y="1302003"/>
            <a:ext cx="2793778" cy="35984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SVO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217144" y="2257716"/>
            <a:ext cx="8341451" cy="235756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63500" algn="l"/>
                <a:tab pos="1447800" algn="l"/>
              </a:tabLst>
            </a:pPr>
            <a:r>
              <a:rPr lang="en-US" altLang="zh-CN" sz="32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TaO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[(PaO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0,003)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+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(SaO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Hb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1,34)]</a:t>
            </a:r>
          </a:p>
          <a:p>
            <a:pPr>
              <a:lnSpc>
                <a:spcPts val="2300"/>
              </a:lnSpc>
              <a:tabLst>
                <a:tab pos="63500" algn="l"/>
                <a:tab pos="1447800" algn="l"/>
              </a:tabLst>
            </a:pPr>
            <a:endParaRPr lang="en-US" altLang="zh-CN" sz="3200" b="1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2400"/>
              </a:lnSpc>
              <a:tabLst>
                <a:tab pos="63500" algn="l"/>
                <a:tab pos="1447800" algn="l"/>
              </a:tabLst>
            </a:pPr>
            <a:r>
              <a:rPr lang="en-US" altLang="zh-CN" sz="2800" dirty="0"/>
              <a:t>	</a:t>
            </a:r>
            <a:r>
              <a:rPr lang="en-US" altLang="zh-CN" sz="32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TvO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[(PvO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00,3)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+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(SvO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Hb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1,34))</a:t>
            </a:r>
          </a:p>
          <a:p>
            <a:pPr>
              <a:lnSpc>
                <a:spcPts val="2400"/>
              </a:lnSpc>
              <a:tabLst>
                <a:tab pos="63500" algn="l"/>
                <a:tab pos="1447800" algn="l"/>
              </a:tabLst>
            </a:pPr>
            <a:endParaRPr lang="en-US" altLang="zh-CN" sz="3200" b="1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1000"/>
              </a:lnSpc>
            </a:pPr>
            <a:endParaRPr lang="en-US" altLang="zh-CN" sz="2800" dirty="0"/>
          </a:p>
          <a:p>
            <a:pPr>
              <a:lnSpc>
                <a:spcPts val="2400"/>
              </a:lnSpc>
              <a:tabLst>
                <a:tab pos="63500" algn="l"/>
                <a:tab pos="1447800" algn="l"/>
              </a:tabLst>
            </a:pPr>
            <a:r>
              <a:rPr lang="en-US" altLang="zh-CN" sz="2800" dirty="0"/>
              <a:t>		</a:t>
            </a:r>
            <a:r>
              <a:rPr lang="en-US" altLang="zh-CN" sz="32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VO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(TaO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TvO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)</a:t>
            </a:r>
            <a:endParaRPr lang="en-US" altLang="zh-CN" sz="2400" b="1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1742359" y="5029841"/>
            <a:ext cx="2679260" cy="48936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40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SvO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SaO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4639278" y="4873774"/>
            <a:ext cx="2478243" cy="100463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660400" algn="l"/>
              </a:tabLst>
            </a:pPr>
            <a:r>
              <a:rPr lang="en-US" altLang="zh-CN" sz="2400" dirty="0"/>
              <a:t>	</a:t>
            </a:r>
            <a:r>
              <a:rPr lang="en-US" altLang="zh-CN" sz="3200" b="1" dirty="0">
                <a:solidFill>
                  <a:srgbClr val="002060"/>
                </a:solidFill>
                <a:latin typeface="Calibri" pitchFamily="18" charset="0"/>
                <a:cs typeface="Calibri" pitchFamily="18" charset="0"/>
              </a:rPr>
              <a:t>VO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</a:p>
          <a:p>
            <a:pPr>
              <a:lnSpc>
                <a:spcPts val="1000"/>
              </a:lnSpc>
            </a:pPr>
            <a:endParaRPr lang="en-US" altLang="zh-CN" sz="2400" dirty="0"/>
          </a:p>
          <a:p>
            <a:pPr>
              <a:lnSpc>
                <a:spcPts val="1000"/>
              </a:lnSpc>
            </a:pPr>
            <a:endParaRPr lang="en-US" altLang="zh-CN" sz="2400" dirty="0"/>
          </a:p>
          <a:p>
            <a:pPr>
              <a:lnSpc>
                <a:spcPts val="2600"/>
              </a:lnSpc>
              <a:tabLst>
                <a:tab pos="660400" algn="l"/>
              </a:tabLst>
            </a:pPr>
            <a:r>
              <a:rPr lang="en-US" altLang="zh-CN" sz="32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Calibri" pitchFamily="18" charset="0"/>
                <a:cs typeface="Calibri" pitchFamily="18" charset="0"/>
              </a:rPr>
              <a:t>Hb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Calibri" pitchFamily="18" charset="0"/>
                <a:cs typeface="Calibri" pitchFamily="18" charset="0"/>
              </a:rPr>
              <a:t>1.34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E659F1-12B9-C94A-9394-415C12A683F7}"/>
              </a:ext>
            </a:extLst>
          </p:cNvPr>
          <p:cNvSpPr/>
          <p:nvPr/>
        </p:nvSpPr>
        <p:spPr>
          <a:xfrm>
            <a:off x="1742359" y="6136898"/>
            <a:ext cx="4967707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6"/>
              </a:lnSpc>
              <a:tabLst>
                <a:tab pos="825343" algn="l"/>
                <a:tab pos="1194575" algn="l"/>
                <a:tab pos="1433490" algn="l"/>
              </a:tabLst>
            </a:pP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Adéquation</a:t>
            </a:r>
            <a:r>
              <a:rPr lang="en-US" altLang="zh-C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altLang="zh-C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/VO</a:t>
            </a:r>
            <a:r>
              <a:rPr lang="en-US" altLang="zh-C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30292B-90E1-A744-A438-3911D6D25057}"/>
              </a:ext>
            </a:extLst>
          </p:cNvPr>
          <p:cNvSpPr/>
          <p:nvPr/>
        </p:nvSpPr>
        <p:spPr>
          <a:xfrm>
            <a:off x="2084323" y="259807"/>
            <a:ext cx="46070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0" b="1" dirty="0" err="1">
                <a:cs typeface="Calibri" pitchFamily="18" charset="0"/>
              </a:rPr>
              <a:t>Paramètres</a:t>
            </a:r>
            <a:r>
              <a:rPr lang="en-US" altLang="zh-CN" sz="3200" dirty="0">
                <a:cs typeface="Times New Roman" pitchFamily="18" charset="0"/>
              </a:rPr>
              <a:t> </a:t>
            </a:r>
            <a:r>
              <a:rPr lang="en-US" altLang="zh-CN" sz="3200" b="1" dirty="0" err="1">
                <a:cs typeface="Calibri" pitchFamily="18" charset="0"/>
              </a:rPr>
              <a:t>d’oxygénation</a:t>
            </a:r>
            <a:endParaRPr lang="en-US" altLang="zh-CN" sz="3200" b="1" dirty="0"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07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>
            <a:extLst>
              <a:ext uri="{FF2B5EF4-FFF2-40B4-BE49-F238E27FC236}">
                <a16:creationId xmlns:a16="http://schemas.microsoft.com/office/drawing/2014/main" id="{E1DE7ECF-253D-4246-B8E6-1BEC9B237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276225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kumimoji="0" lang="fr-FR" altLang="fr-FR" sz="4400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Interprétation : à l’équilibre</a:t>
            </a:r>
          </a:p>
        </p:txBody>
      </p:sp>
      <p:sp>
        <p:nvSpPr>
          <p:cNvPr id="21506" name="Text Box 4">
            <a:extLst>
              <a:ext uri="{FF2B5EF4-FFF2-40B4-BE49-F238E27FC236}">
                <a16:creationId xmlns:a16="http://schemas.microsoft.com/office/drawing/2014/main" id="{2B532C79-5F54-9947-96D5-C4CE0B447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1905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kumimoji="0" lang="fr-FR" altLang="fr-FR" baseline="0" dirty="0">
                <a:solidFill>
                  <a:srgbClr val="FF0000"/>
                </a:solidFill>
              </a:rPr>
              <a:t>TaO</a:t>
            </a:r>
            <a:r>
              <a:rPr kumimoji="0" lang="fr-FR" altLang="fr-FR" dirty="0">
                <a:solidFill>
                  <a:srgbClr val="FF0000"/>
                </a:solidFill>
              </a:rPr>
              <a:t>2</a:t>
            </a:r>
            <a:r>
              <a:rPr kumimoji="0" lang="fr-FR" altLang="fr-FR" baseline="0" dirty="0">
                <a:solidFill>
                  <a:srgbClr val="FF0000"/>
                </a:solidFill>
              </a:rPr>
              <a:t> </a:t>
            </a:r>
            <a:r>
              <a:rPr kumimoji="0" lang="fr-FR" altLang="fr-FR" baseline="0" dirty="0"/>
              <a:t>= DC x CaO</a:t>
            </a:r>
            <a:r>
              <a:rPr kumimoji="0" lang="fr-FR" altLang="fr-FR" dirty="0"/>
              <a:t>2</a:t>
            </a:r>
            <a:endParaRPr kumimoji="0" lang="en-US" altLang="fr-FR" dirty="0"/>
          </a:p>
        </p:txBody>
      </p:sp>
      <p:sp>
        <p:nvSpPr>
          <p:cNvPr id="21507" name="Text Box 8">
            <a:extLst>
              <a:ext uri="{FF2B5EF4-FFF2-40B4-BE49-F238E27FC236}">
                <a16:creationId xmlns:a16="http://schemas.microsoft.com/office/drawing/2014/main" id="{3657A501-D917-E14D-B837-D5F220F9D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832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kumimoji="0" lang="en-US" altLang="fr-FR" baseline="0"/>
          </a:p>
        </p:txBody>
      </p:sp>
      <p:sp>
        <p:nvSpPr>
          <p:cNvPr id="21508" name="Line 11">
            <a:extLst>
              <a:ext uri="{FF2B5EF4-FFF2-40B4-BE49-F238E27FC236}">
                <a16:creationId xmlns:a16="http://schemas.microsoft.com/office/drawing/2014/main" id="{AC1E3835-A2EA-F440-B903-B5FAE719DF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5052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1509" name="Line 12">
            <a:extLst>
              <a:ext uri="{FF2B5EF4-FFF2-40B4-BE49-F238E27FC236}">
                <a16:creationId xmlns:a16="http://schemas.microsoft.com/office/drawing/2014/main" id="{E4A31A15-03EB-7C41-80D9-6492F3C78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800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grpSp>
        <p:nvGrpSpPr>
          <p:cNvPr id="45069" name="Group 13">
            <a:extLst>
              <a:ext uri="{FF2B5EF4-FFF2-40B4-BE49-F238E27FC236}">
                <a16:creationId xmlns:a16="http://schemas.microsoft.com/office/drawing/2014/main" id="{6435CFE8-2951-3547-A726-4DFD98278063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438400"/>
            <a:ext cx="3505200" cy="4114800"/>
            <a:chOff x="576" y="1536"/>
            <a:chExt cx="2208" cy="2592"/>
          </a:xfrm>
        </p:grpSpPr>
        <p:sp>
          <p:nvSpPr>
            <p:cNvPr id="21515" name="Text Box 14">
              <a:extLst>
                <a:ext uri="{FF2B5EF4-FFF2-40B4-BE49-F238E27FC236}">
                  <a16:creationId xmlns:a16="http://schemas.microsoft.com/office/drawing/2014/main" id="{2F0CD0C1-83B6-4848-AA16-2FDFEB797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8" y="2985"/>
              <a:ext cx="7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kumimoji="0" lang="fr-FR" altLang="fr-FR" sz="1800" b="1" baseline="0" dirty="0">
                  <a:latin typeface="Tahoma" panose="020B0604030504040204" pitchFamily="34" charset="0"/>
                </a:rPr>
                <a:t>EO</a:t>
              </a:r>
              <a:r>
                <a:rPr kumimoji="0" lang="fr-FR" altLang="fr-FR" sz="1800" b="1" dirty="0">
                  <a:latin typeface="Tahoma" panose="020B0604030504040204" pitchFamily="34" charset="0"/>
                </a:rPr>
                <a:t>2</a:t>
              </a:r>
              <a:r>
                <a:rPr kumimoji="0" lang="fr-FR" altLang="fr-FR" sz="1800" b="1" baseline="0" dirty="0">
                  <a:latin typeface="Tahoma" panose="020B0604030504040204" pitchFamily="34" charset="0"/>
                </a:rPr>
                <a:t> 25%</a:t>
              </a:r>
              <a:endParaRPr kumimoji="0" lang="en-US" altLang="fr-FR" b="1" baseline="0" dirty="0"/>
            </a:p>
          </p:txBody>
        </p:sp>
        <p:sp>
          <p:nvSpPr>
            <p:cNvPr id="21516" name="Text Box 15">
              <a:extLst>
                <a:ext uri="{FF2B5EF4-FFF2-40B4-BE49-F238E27FC236}">
                  <a16:creationId xmlns:a16="http://schemas.microsoft.com/office/drawing/2014/main" id="{48E658A6-7D91-AE4F-AA72-D9889DF48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536"/>
              <a:ext cx="1536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/>
              <a:endParaRPr kumimoji="0" lang="fr-FR" altLang="fr-FR" sz="1800" b="1" baseline="0" dirty="0">
                <a:latin typeface="Tahoma" panose="020B0604030504040204" pitchFamily="34" charset="0"/>
              </a:endParaRPr>
            </a:p>
            <a:p>
              <a:pPr algn="ctr" eaLnBrk="1" hangingPunct="1"/>
              <a:endParaRPr kumimoji="0" lang="fr-FR" altLang="fr-FR" sz="1800" b="1" baseline="0" dirty="0">
                <a:latin typeface="Tahoma" panose="020B0604030504040204" pitchFamily="34" charset="0"/>
              </a:endParaRPr>
            </a:p>
            <a:p>
              <a:pPr algn="ctr" eaLnBrk="1" hangingPunct="1"/>
              <a:r>
                <a:rPr kumimoji="0" lang="fr-FR" altLang="fr-FR" sz="1800" b="1" baseline="0" dirty="0">
                  <a:latin typeface="Tahoma" panose="020B0604030504040204" pitchFamily="34" charset="0"/>
                </a:rPr>
                <a:t>SaO</a:t>
              </a:r>
              <a:r>
                <a:rPr kumimoji="0" lang="fr-FR" altLang="fr-FR" sz="1800" b="1" dirty="0">
                  <a:latin typeface="Tahoma" panose="020B0604030504040204" pitchFamily="34" charset="0"/>
                </a:rPr>
                <a:t>2</a:t>
              </a:r>
              <a:r>
                <a:rPr kumimoji="0" lang="fr-FR" altLang="fr-FR" sz="1800" b="1" baseline="0" dirty="0">
                  <a:latin typeface="Tahoma" panose="020B0604030504040204" pitchFamily="34" charset="0"/>
                </a:rPr>
                <a:t> 100%</a:t>
              </a:r>
            </a:p>
            <a:p>
              <a:pPr algn="ctr" eaLnBrk="1" hangingPunct="1"/>
              <a:endParaRPr kumimoji="0" lang="en-US" altLang="fr-FR" sz="1800" b="1" baseline="0" dirty="0">
                <a:latin typeface="Tahoma" panose="020B0604030504040204" pitchFamily="34" charset="0"/>
              </a:endParaRPr>
            </a:p>
          </p:txBody>
        </p:sp>
        <p:sp>
          <p:nvSpPr>
            <p:cNvPr id="21517" name="Text Box 16">
              <a:extLst>
                <a:ext uri="{FF2B5EF4-FFF2-40B4-BE49-F238E27FC236}">
                  <a16:creationId xmlns:a16="http://schemas.microsoft.com/office/drawing/2014/main" id="{77B45007-8E77-8A4D-953C-4198623677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378"/>
              <a:ext cx="1536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/>
              <a:endParaRPr kumimoji="0" lang="fr-FR" altLang="fr-FR" sz="1800" b="1" baseline="0">
                <a:latin typeface="Tahoma" panose="020B0604030504040204" pitchFamily="34" charset="0"/>
              </a:endParaRPr>
            </a:p>
            <a:p>
              <a:pPr algn="ctr" eaLnBrk="1" hangingPunct="1"/>
              <a:endParaRPr kumimoji="0" lang="fr-FR" altLang="fr-FR" sz="1800" b="1" baseline="0">
                <a:latin typeface="Tahoma" panose="020B0604030504040204" pitchFamily="34" charset="0"/>
              </a:endParaRPr>
            </a:p>
            <a:p>
              <a:pPr algn="ctr" eaLnBrk="1" hangingPunct="1"/>
              <a:r>
                <a:rPr kumimoji="0" lang="fr-FR" altLang="fr-FR" sz="1800" b="1" baseline="0">
                  <a:latin typeface="Tahoma" panose="020B0604030504040204" pitchFamily="34" charset="0"/>
                </a:rPr>
                <a:t>SvO</a:t>
              </a:r>
              <a:r>
                <a:rPr kumimoji="0" lang="fr-FR" altLang="fr-FR" sz="1800" b="1">
                  <a:latin typeface="Tahoma" panose="020B0604030504040204" pitchFamily="34" charset="0"/>
                </a:rPr>
                <a:t>2</a:t>
              </a:r>
              <a:r>
                <a:rPr kumimoji="0" lang="fr-FR" altLang="fr-FR" sz="1800" b="1" baseline="0">
                  <a:latin typeface="Tahoma" panose="020B0604030504040204" pitchFamily="34" charset="0"/>
                </a:rPr>
                <a:t> 75%</a:t>
              </a:r>
            </a:p>
            <a:p>
              <a:pPr algn="ctr" eaLnBrk="1" hangingPunct="1"/>
              <a:endParaRPr kumimoji="0" lang="en-US" altLang="fr-FR" sz="1800" b="1" baseline="0">
                <a:latin typeface="Tahoma" panose="020B0604030504040204" pitchFamily="34" charset="0"/>
              </a:endParaRPr>
            </a:p>
          </p:txBody>
        </p:sp>
      </p:grpSp>
      <p:pic>
        <p:nvPicPr>
          <p:cNvPr id="21511" name="Picture 21" descr="divers_011">
            <a:extLst>
              <a:ext uri="{FF2B5EF4-FFF2-40B4-BE49-F238E27FC236}">
                <a16:creationId xmlns:a16="http://schemas.microsoft.com/office/drawing/2014/main" id="{498B28BB-796F-1B40-878E-AF0BFB8A0C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259873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22">
            <a:extLst>
              <a:ext uri="{FF2B5EF4-FFF2-40B4-BE49-F238E27FC236}">
                <a16:creationId xmlns:a16="http://schemas.microsoft.com/office/drawing/2014/main" id="{018A3CBD-4337-4146-AD4F-164CDAE49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832475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aseline="0" dirty="0"/>
              <a:t>Transport O</a:t>
            </a:r>
            <a:r>
              <a:rPr lang="fr-FR" altLang="fr-FR" dirty="0"/>
              <a:t>2</a:t>
            </a:r>
          </a:p>
        </p:txBody>
      </p:sp>
      <p:sp>
        <p:nvSpPr>
          <p:cNvPr id="21513" name="Text Box 23">
            <a:extLst>
              <a:ext uri="{FF2B5EF4-FFF2-40B4-BE49-F238E27FC236}">
                <a16:creationId xmlns:a16="http://schemas.microsoft.com/office/drawing/2014/main" id="{02E75D16-8CF8-D240-B225-00ED6A153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661" y="5632420"/>
            <a:ext cx="20653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000" baseline="0" dirty="0"/>
              <a:t>Consommation O</a:t>
            </a:r>
            <a:r>
              <a:rPr lang="fr-FR" altLang="fr-FR" sz="2000" dirty="0"/>
              <a:t>2</a:t>
            </a:r>
          </a:p>
        </p:txBody>
      </p:sp>
      <p:sp>
        <p:nvSpPr>
          <p:cNvPr id="21514" name="Text Box 24">
            <a:extLst>
              <a:ext uri="{FF2B5EF4-FFF2-40B4-BE49-F238E27FC236}">
                <a16:creationId xmlns:a16="http://schemas.microsoft.com/office/drawing/2014/main" id="{8E5FF974-F372-0745-A1ED-F710389B1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286000"/>
            <a:ext cx="6781800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kumimoji="0" lang="fr-FR" altLang="fr-FR" baseline="0" dirty="0">
                <a:solidFill>
                  <a:srgbClr val="FF0000"/>
                </a:solidFill>
                <a:cs typeface="Arial" panose="020B0604020202020204" pitchFamily="34" charset="0"/>
              </a:rPr>
              <a:t>EO</a:t>
            </a:r>
            <a:r>
              <a:rPr kumimoji="0" lang="fr-FR" altLang="fr-FR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kumimoji="0" lang="fr-FR" altLang="fr-FR" baseline="0" dirty="0">
                <a:cs typeface="Arial" panose="020B0604020202020204" pitchFamily="34" charset="0"/>
              </a:rPr>
              <a:t> = VO</a:t>
            </a:r>
            <a:r>
              <a:rPr kumimoji="0" lang="fr-FR" altLang="fr-FR" dirty="0">
                <a:cs typeface="Arial" panose="020B0604020202020204" pitchFamily="34" charset="0"/>
              </a:rPr>
              <a:t>2 </a:t>
            </a:r>
            <a:r>
              <a:rPr kumimoji="0" lang="fr-FR" altLang="fr-FR" baseline="0" dirty="0">
                <a:cs typeface="Arial" panose="020B0604020202020204" pitchFamily="34" charset="0"/>
              </a:rPr>
              <a:t>/ TaO</a:t>
            </a:r>
            <a:r>
              <a:rPr kumimoji="0" lang="fr-FR" altLang="fr-FR" dirty="0">
                <a:cs typeface="Arial" panose="020B0604020202020204" pitchFamily="34" charset="0"/>
              </a:rPr>
              <a:t>2 </a:t>
            </a:r>
            <a:r>
              <a:rPr kumimoji="0" lang="fr-FR" altLang="fr-FR" baseline="0" dirty="0">
                <a:cs typeface="Arial" panose="020B0604020202020204" pitchFamily="34" charset="0"/>
              </a:rPr>
              <a:t>= (SaO2-SvO2) / SaO2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kumimoji="0" lang="fr-FR" altLang="fr-FR" baseline="0" dirty="0">
                <a:cs typeface="Arial" panose="020B0604020202020204" pitchFamily="34" charset="0"/>
              </a:rPr>
              <a:t>Si SaO2 proche de 100%, EO2 = 1-SvO2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kumimoji="0" lang="fr-FR" altLang="fr-FR" baseline="0" dirty="0">
                <a:cs typeface="Arial" panose="020B0604020202020204" pitchFamily="34" charset="0"/>
              </a:rPr>
              <a:t>Et si DC =  5 l/min, </a:t>
            </a:r>
            <a:r>
              <a:rPr kumimoji="0" lang="fr-FR" altLang="fr-FR" baseline="0" dirty="0" err="1">
                <a:cs typeface="Arial" panose="020B0604020202020204" pitchFamily="34" charset="0"/>
              </a:rPr>
              <a:t>Hb</a:t>
            </a:r>
            <a:r>
              <a:rPr kumimoji="0" lang="fr-FR" altLang="fr-FR" baseline="0" dirty="0">
                <a:cs typeface="Arial" panose="020B0604020202020204" pitchFamily="34" charset="0"/>
              </a:rPr>
              <a:t> à 15 g/dl</a:t>
            </a:r>
          </a:p>
          <a:p>
            <a:pPr eaLnBrk="1" hangingPunct="1">
              <a:spcBef>
                <a:spcPct val="50000"/>
              </a:spcBef>
            </a:pPr>
            <a:endParaRPr lang="fr-FR" altLang="fr-FR" baseline="0" dirty="0"/>
          </a:p>
        </p:txBody>
      </p:sp>
    </p:spTree>
    <p:extLst>
      <p:ext uri="{BB962C8B-B14F-4D97-AF65-F5344CB8AC3E}">
        <p14:creationId xmlns:p14="http://schemas.microsoft.com/office/powerpoint/2010/main" val="3822412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08250" y="561780"/>
            <a:ext cx="7819097" cy="5864323"/>
          </a:xfrm>
          <a:custGeom>
            <a:avLst/>
            <a:gdLst>
              <a:gd name="connsiteX0" fmla="*/ 9144000 w 9144000"/>
              <a:gd name="connsiteY0" fmla="*/ 0 h 6858000"/>
              <a:gd name="connsiteX1" fmla="*/ 9144000 w 9144000"/>
              <a:gd name="connsiteY1" fmla="*/ 6858000 h 6858000"/>
              <a:gd name="connsiteX2" fmla="*/ 0 w 9144000"/>
              <a:gd name="connsiteY2" fmla="*/ 6858000 h 6858000"/>
              <a:gd name="connsiteX3" fmla="*/ 0 w 9144000"/>
              <a:gd name="connsiteY3" fmla="*/ 0 h 6858000"/>
              <a:gd name="connsiteX4" fmla="*/ 9144000 w 9144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9144000" y="0"/>
                </a:move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" name="Freeform 3"/>
          <p:cNvSpPr/>
          <p:nvPr/>
        </p:nvSpPr>
        <p:spPr>
          <a:xfrm>
            <a:off x="2938363" y="1273101"/>
            <a:ext cx="2812703" cy="1835316"/>
          </a:xfrm>
          <a:custGeom>
            <a:avLst/>
            <a:gdLst>
              <a:gd name="connsiteX0" fmla="*/ 6350 w 3289300"/>
              <a:gd name="connsiteY0" fmla="*/ 6350 h 2146300"/>
              <a:gd name="connsiteX1" fmla="*/ 6350 w 3289300"/>
              <a:gd name="connsiteY1" fmla="*/ 2139950 h 2146300"/>
              <a:gd name="connsiteX2" fmla="*/ 3282949 w 3289300"/>
              <a:gd name="connsiteY2" fmla="*/ 2139950 h 2146300"/>
              <a:gd name="connsiteX3" fmla="*/ 3282949 w 3289300"/>
              <a:gd name="connsiteY3" fmla="*/ 6350 h 2146300"/>
              <a:gd name="connsiteX4" fmla="*/ 6350 w 3289300"/>
              <a:gd name="connsiteY4" fmla="*/ 6350 h 2146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89300" h="2146300">
                <a:moveTo>
                  <a:pt x="6350" y="6350"/>
                </a:moveTo>
                <a:lnTo>
                  <a:pt x="6350" y="2139950"/>
                </a:lnTo>
                <a:lnTo>
                  <a:pt x="3282949" y="2139950"/>
                </a:lnTo>
                <a:lnTo>
                  <a:pt x="3282949" y="6350"/>
                </a:lnTo>
                <a:lnTo>
                  <a:pt x="6350" y="6350"/>
                </a:lnTo>
              </a:path>
            </a:pathLst>
          </a:custGeom>
          <a:solidFill>
            <a:srgbClr val="FF99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5" name="Freeform 3"/>
          <p:cNvSpPr/>
          <p:nvPr/>
        </p:nvSpPr>
        <p:spPr>
          <a:xfrm>
            <a:off x="853269" y="3683989"/>
            <a:ext cx="1248884" cy="409634"/>
          </a:xfrm>
          <a:custGeom>
            <a:avLst/>
            <a:gdLst>
              <a:gd name="connsiteX0" fmla="*/ 6350 w 1460500"/>
              <a:gd name="connsiteY0" fmla="*/ 6350 h 479044"/>
              <a:gd name="connsiteX1" fmla="*/ 6350 w 1460500"/>
              <a:gd name="connsiteY1" fmla="*/ 472694 h 479044"/>
              <a:gd name="connsiteX2" fmla="*/ 1454150 w 1460500"/>
              <a:gd name="connsiteY2" fmla="*/ 472694 h 479044"/>
              <a:gd name="connsiteX3" fmla="*/ 1454150 w 1460500"/>
              <a:gd name="connsiteY3" fmla="*/ 6350 h 479044"/>
              <a:gd name="connsiteX4" fmla="*/ 6350 w 1460500"/>
              <a:gd name="connsiteY4" fmla="*/ 6350 h 4790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60500" h="479044">
                <a:moveTo>
                  <a:pt x="6350" y="6350"/>
                </a:moveTo>
                <a:lnTo>
                  <a:pt x="6350" y="472694"/>
                </a:lnTo>
                <a:lnTo>
                  <a:pt x="1454150" y="472694"/>
                </a:lnTo>
                <a:lnTo>
                  <a:pt x="1454150" y="6350"/>
                </a:lnTo>
                <a:lnTo>
                  <a:pt x="6350" y="6350"/>
                </a:lnTo>
              </a:path>
            </a:pathLst>
          </a:custGeom>
          <a:solidFill>
            <a:srgbClr val="FFFF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6" name="Freeform 3"/>
          <p:cNvSpPr/>
          <p:nvPr/>
        </p:nvSpPr>
        <p:spPr>
          <a:xfrm>
            <a:off x="2156452" y="3553672"/>
            <a:ext cx="1783189" cy="722397"/>
          </a:xfrm>
          <a:custGeom>
            <a:avLst/>
            <a:gdLst>
              <a:gd name="connsiteX0" fmla="*/ 6350 w 2085340"/>
              <a:gd name="connsiteY0" fmla="*/ 6350 h 844803"/>
              <a:gd name="connsiteX1" fmla="*/ 6350 w 2085340"/>
              <a:gd name="connsiteY1" fmla="*/ 838453 h 844803"/>
              <a:gd name="connsiteX2" fmla="*/ 2078990 w 2085340"/>
              <a:gd name="connsiteY2" fmla="*/ 838453 h 844803"/>
              <a:gd name="connsiteX3" fmla="*/ 2078990 w 2085340"/>
              <a:gd name="connsiteY3" fmla="*/ 6350 h 844803"/>
              <a:gd name="connsiteX4" fmla="*/ 6350 w 2085340"/>
              <a:gd name="connsiteY4" fmla="*/ 6350 h 8448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85340" h="844803">
                <a:moveTo>
                  <a:pt x="6350" y="6350"/>
                </a:moveTo>
                <a:lnTo>
                  <a:pt x="6350" y="838453"/>
                </a:lnTo>
                <a:lnTo>
                  <a:pt x="2078990" y="838453"/>
                </a:lnTo>
                <a:lnTo>
                  <a:pt x="2078990" y="6350"/>
                </a:lnTo>
                <a:lnTo>
                  <a:pt x="6350" y="6350"/>
                </a:lnTo>
              </a:path>
            </a:pathLst>
          </a:custGeom>
          <a:solidFill>
            <a:srgbClr val="FFFF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7" name="Freeform 3"/>
          <p:cNvSpPr/>
          <p:nvPr/>
        </p:nvSpPr>
        <p:spPr>
          <a:xfrm>
            <a:off x="6391786" y="4400740"/>
            <a:ext cx="1704998" cy="1118565"/>
          </a:xfrm>
          <a:custGeom>
            <a:avLst/>
            <a:gdLst>
              <a:gd name="connsiteX0" fmla="*/ 1987550 w 1993900"/>
              <a:gd name="connsiteY0" fmla="*/ 654050 h 1308100"/>
              <a:gd name="connsiteX1" fmla="*/ 996950 w 1993900"/>
              <a:gd name="connsiteY1" fmla="*/ 6350 h 1308100"/>
              <a:gd name="connsiteX2" fmla="*/ 6350 w 1993900"/>
              <a:gd name="connsiteY2" fmla="*/ 654050 h 1308100"/>
              <a:gd name="connsiteX3" fmla="*/ 996950 w 1993900"/>
              <a:gd name="connsiteY3" fmla="*/ 1301750 h 1308100"/>
              <a:gd name="connsiteX4" fmla="*/ 1987550 w 1993900"/>
              <a:gd name="connsiteY4" fmla="*/ 654050 h 130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93900" h="1308100">
                <a:moveTo>
                  <a:pt x="1987550" y="654050"/>
                </a:moveTo>
                <a:cubicBezTo>
                  <a:pt x="1987550" y="295909"/>
                  <a:pt x="1544078" y="6350"/>
                  <a:pt x="996950" y="6350"/>
                </a:cubicBezTo>
                <a:cubicBezTo>
                  <a:pt x="449833" y="6350"/>
                  <a:pt x="6350" y="295909"/>
                  <a:pt x="6350" y="654050"/>
                </a:cubicBezTo>
                <a:cubicBezTo>
                  <a:pt x="6350" y="1010665"/>
                  <a:pt x="449833" y="1301750"/>
                  <a:pt x="996950" y="1301750"/>
                </a:cubicBezTo>
                <a:cubicBezTo>
                  <a:pt x="1544078" y="1301750"/>
                  <a:pt x="1987550" y="1010665"/>
                  <a:pt x="1987550" y="654050"/>
                </a:cubicBezTo>
              </a:path>
            </a:pathLst>
          </a:custGeom>
          <a:solidFill>
            <a:srgbClr val="37CB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8" name="Freeform 3"/>
          <p:cNvSpPr/>
          <p:nvPr/>
        </p:nvSpPr>
        <p:spPr>
          <a:xfrm>
            <a:off x="918428" y="4987173"/>
            <a:ext cx="1704998" cy="1118564"/>
          </a:xfrm>
          <a:custGeom>
            <a:avLst/>
            <a:gdLst>
              <a:gd name="connsiteX0" fmla="*/ 1987550 w 1993900"/>
              <a:gd name="connsiteY0" fmla="*/ 654050 h 1308099"/>
              <a:gd name="connsiteX1" fmla="*/ 996950 w 1993900"/>
              <a:gd name="connsiteY1" fmla="*/ 6350 h 1308099"/>
              <a:gd name="connsiteX2" fmla="*/ 6350 w 1993900"/>
              <a:gd name="connsiteY2" fmla="*/ 654050 h 1308099"/>
              <a:gd name="connsiteX3" fmla="*/ 996950 w 1993900"/>
              <a:gd name="connsiteY3" fmla="*/ 1301749 h 1308099"/>
              <a:gd name="connsiteX4" fmla="*/ 1987550 w 1993900"/>
              <a:gd name="connsiteY4" fmla="*/ 654050 h 13080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93900" h="1308099">
                <a:moveTo>
                  <a:pt x="1987550" y="654050"/>
                </a:moveTo>
                <a:cubicBezTo>
                  <a:pt x="1987550" y="295909"/>
                  <a:pt x="1544066" y="6350"/>
                  <a:pt x="996950" y="6350"/>
                </a:cubicBezTo>
                <a:cubicBezTo>
                  <a:pt x="449833" y="6350"/>
                  <a:pt x="6350" y="295909"/>
                  <a:pt x="6350" y="654050"/>
                </a:cubicBezTo>
                <a:cubicBezTo>
                  <a:pt x="6350" y="1010665"/>
                  <a:pt x="449833" y="1301749"/>
                  <a:pt x="996950" y="1301749"/>
                </a:cubicBezTo>
                <a:cubicBezTo>
                  <a:pt x="1544066" y="1301749"/>
                  <a:pt x="1987550" y="1010665"/>
                  <a:pt x="1987550" y="654050"/>
                </a:cubicBezTo>
              </a:path>
            </a:pathLst>
          </a:custGeom>
          <a:solidFill>
            <a:srgbClr val="37CB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9" name="Freeform 3"/>
          <p:cNvSpPr/>
          <p:nvPr/>
        </p:nvSpPr>
        <p:spPr>
          <a:xfrm>
            <a:off x="2808033" y="4987173"/>
            <a:ext cx="1705008" cy="1118564"/>
          </a:xfrm>
          <a:custGeom>
            <a:avLst/>
            <a:gdLst>
              <a:gd name="connsiteX0" fmla="*/ 1987562 w 1993912"/>
              <a:gd name="connsiteY0" fmla="*/ 654050 h 1308099"/>
              <a:gd name="connsiteX1" fmla="*/ 996962 w 1993912"/>
              <a:gd name="connsiteY1" fmla="*/ 6350 h 1308099"/>
              <a:gd name="connsiteX2" fmla="*/ 6350 w 1993912"/>
              <a:gd name="connsiteY2" fmla="*/ 654050 h 1308099"/>
              <a:gd name="connsiteX3" fmla="*/ 996962 w 1993912"/>
              <a:gd name="connsiteY3" fmla="*/ 1301749 h 1308099"/>
              <a:gd name="connsiteX4" fmla="*/ 1987562 w 1993912"/>
              <a:gd name="connsiteY4" fmla="*/ 654050 h 13080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93912" h="1308099">
                <a:moveTo>
                  <a:pt x="1987562" y="654050"/>
                </a:moveTo>
                <a:cubicBezTo>
                  <a:pt x="1987562" y="295909"/>
                  <a:pt x="1544078" y="6350"/>
                  <a:pt x="996962" y="6350"/>
                </a:cubicBezTo>
                <a:cubicBezTo>
                  <a:pt x="449846" y="6350"/>
                  <a:pt x="6350" y="295909"/>
                  <a:pt x="6350" y="654050"/>
                </a:cubicBezTo>
                <a:cubicBezTo>
                  <a:pt x="6350" y="1010665"/>
                  <a:pt x="449846" y="1301749"/>
                  <a:pt x="996962" y="1301749"/>
                </a:cubicBezTo>
                <a:cubicBezTo>
                  <a:pt x="1544078" y="1301749"/>
                  <a:pt x="1987562" y="1010665"/>
                  <a:pt x="1987562" y="654050"/>
                </a:cubicBezTo>
              </a:path>
            </a:pathLst>
          </a:custGeom>
          <a:solidFill>
            <a:srgbClr val="37CB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0" name="Freeform 3"/>
          <p:cNvSpPr/>
          <p:nvPr/>
        </p:nvSpPr>
        <p:spPr>
          <a:xfrm>
            <a:off x="4893137" y="5052332"/>
            <a:ext cx="1704987" cy="1118564"/>
          </a:xfrm>
          <a:custGeom>
            <a:avLst/>
            <a:gdLst>
              <a:gd name="connsiteX0" fmla="*/ 1987537 w 1993887"/>
              <a:gd name="connsiteY0" fmla="*/ 654050 h 1308099"/>
              <a:gd name="connsiteX1" fmla="*/ 996937 w 1993887"/>
              <a:gd name="connsiteY1" fmla="*/ 6350 h 1308099"/>
              <a:gd name="connsiteX2" fmla="*/ 6350 w 1993887"/>
              <a:gd name="connsiteY2" fmla="*/ 654050 h 1308099"/>
              <a:gd name="connsiteX3" fmla="*/ 996937 w 1993887"/>
              <a:gd name="connsiteY3" fmla="*/ 1301749 h 1308099"/>
              <a:gd name="connsiteX4" fmla="*/ 1987537 w 1993887"/>
              <a:gd name="connsiteY4" fmla="*/ 654050 h 13080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93887" h="1308099">
                <a:moveTo>
                  <a:pt x="1987537" y="654050"/>
                </a:moveTo>
                <a:cubicBezTo>
                  <a:pt x="1987537" y="295909"/>
                  <a:pt x="1544065" y="6350"/>
                  <a:pt x="996937" y="6350"/>
                </a:cubicBezTo>
                <a:cubicBezTo>
                  <a:pt x="449833" y="6350"/>
                  <a:pt x="6350" y="295909"/>
                  <a:pt x="6350" y="654050"/>
                </a:cubicBezTo>
                <a:cubicBezTo>
                  <a:pt x="6350" y="1010665"/>
                  <a:pt x="449833" y="1301749"/>
                  <a:pt x="996937" y="1301749"/>
                </a:cubicBezTo>
                <a:cubicBezTo>
                  <a:pt x="1544065" y="1301749"/>
                  <a:pt x="1987537" y="1010665"/>
                  <a:pt x="1987537" y="654050"/>
                </a:cubicBezTo>
              </a:path>
            </a:pathLst>
          </a:custGeom>
          <a:solidFill>
            <a:srgbClr val="37CB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1" name="Freeform 3"/>
          <p:cNvSpPr/>
          <p:nvPr/>
        </p:nvSpPr>
        <p:spPr>
          <a:xfrm>
            <a:off x="1564373" y="2760901"/>
            <a:ext cx="2307937" cy="817096"/>
          </a:xfrm>
          <a:custGeom>
            <a:avLst/>
            <a:gdLst>
              <a:gd name="connsiteX0" fmla="*/ 19050 w 2699004"/>
              <a:gd name="connsiteY0" fmla="*/ 936498 h 955548"/>
              <a:gd name="connsiteX1" fmla="*/ 2679954 w 2699004"/>
              <a:gd name="connsiteY1" fmla="*/ 19050 h 9555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99004" h="955548">
                <a:moveTo>
                  <a:pt x="19050" y="936498"/>
                </a:moveTo>
                <a:lnTo>
                  <a:pt x="2679954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2" name="Freeform 3"/>
          <p:cNvSpPr/>
          <p:nvPr/>
        </p:nvSpPr>
        <p:spPr>
          <a:xfrm>
            <a:off x="1434706" y="3427479"/>
            <a:ext cx="258030" cy="220238"/>
          </a:xfrm>
          <a:custGeom>
            <a:avLst/>
            <a:gdLst>
              <a:gd name="connsiteX0" fmla="*/ 211836 w 301752"/>
              <a:gd name="connsiteY0" fmla="*/ 0 h 257556"/>
              <a:gd name="connsiteX1" fmla="*/ 0 w 301752"/>
              <a:gd name="connsiteY1" fmla="*/ 217932 h 257556"/>
              <a:gd name="connsiteX2" fmla="*/ 301752 w 301752"/>
              <a:gd name="connsiteY2" fmla="*/ 257556 h 257556"/>
              <a:gd name="connsiteX3" fmla="*/ 175260 w 301752"/>
              <a:gd name="connsiteY3" fmla="*/ 156972 h 257556"/>
              <a:gd name="connsiteX4" fmla="*/ 211836 w 301752"/>
              <a:gd name="connsiteY4" fmla="*/ 0 h 2575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1752" h="257556">
                <a:moveTo>
                  <a:pt x="211836" y="0"/>
                </a:moveTo>
                <a:lnTo>
                  <a:pt x="0" y="217932"/>
                </a:lnTo>
                <a:lnTo>
                  <a:pt x="301752" y="257556"/>
                </a:lnTo>
                <a:lnTo>
                  <a:pt x="175260" y="156972"/>
                </a:lnTo>
                <a:lnTo>
                  <a:pt x="211836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3" name="Freeform 3"/>
          <p:cNvSpPr/>
          <p:nvPr/>
        </p:nvSpPr>
        <p:spPr>
          <a:xfrm>
            <a:off x="3111251" y="2760902"/>
            <a:ext cx="761059" cy="648985"/>
          </a:xfrm>
          <a:custGeom>
            <a:avLst/>
            <a:gdLst>
              <a:gd name="connsiteX0" fmla="*/ 19050 w 890016"/>
              <a:gd name="connsiteY0" fmla="*/ 739901 h 758952"/>
              <a:gd name="connsiteX1" fmla="*/ 870966 w 890016"/>
              <a:gd name="connsiteY1" fmla="*/ 19050 h 758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90016" h="758952">
                <a:moveTo>
                  <a:pt x="19050" y="739901"/>
                </a:moveTo>
                <a:lnTo>
                  <a:pt x="870966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4" name="Freeform 3"/>
          <p:cNvSpPr/>
          <p:nvPr/>
        </p:nvSpPr>
        <p:spPr>
          <a:xfrm>
            <a:off x="3008952" y="3254156"/>
            <a:ext cx="254120" cy="239786"/>
          </a:xfrm>
          <a:custGeom>
            <a:avLst/>
            <a:gdLst>
              <a:gd name="connsiteX0" fmla="*/ 120395 w 297179"/>
              <a:gd name="connsiteY0" fmla="*/ 0 h 280416"/>
              <a:gd name="connsiteX1" fmla="*/ 0 w 297179"/>
              <a:gd name="connsiteY1" fmla="*/ 280416 h 280416"/>
              <a:gd name="connsiteX2" fmla="*/ 297179 w 297179"/>
              <a:gd name="connsiteY2" fmla="*/ 208788 h 280416"/>
              <a:gd name="connsiteX3" fmla="*/ 143255 w 297179"/>
              <a:gd name="connsiteY3" fmla="*/ 160020 h 280416"/>
              <a:gd name="connsiteX4" fmla="*/ 120395 w 297179"/>
              <a:gd name="connsiteY4" fmla="*/ 0 h 280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7179" h="280416">
                <a:moveTo>
                  <a:pt x="120395" y="0"/>
                </a:moveTo>
                <a:lnTo>
                  <a:pt x="0" y="280416"/>
                </a:lnTo>
                <a:lnTo>
                  <a:pt x="297179" y="208788"/>
                </a:lnTo>
                <a:lnTo>
                  <a:pt x="143255" y="160020"/>
                </a:lnTo>
                <a:lnTo>
                  <a:pt x="120395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5" name="Freeform 3"/>
          <p:cNvSpPr/>
          <p:nvPr/>
        </p:nvSpPr>
        <p:spPr>
          <a:xfrm>
            <a:off x="3839731" y="2760902"/>
            <a:ext cx="486087" cy="999541"/>
          </a:xfrm>
          <a:custGeom>
            <a:avLst/>
            <a:gdLst>
              <a:gd name="connsiteX0" fmla="*/ 549401 w 568452"/>
              <a:gd name="connsiteY0" fmla="*/ 1149857 h 1168908"/>
              <a:gd name="connsiteX1" fmla="*/ 19050 w 568452"/>
              <a:gd name="connsiteY1" fmla="*/ 19050 h 1168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68452" h="1168908">
                <a:moveTo>
                  <a:pt x="549401" y="1149857"/>
                </a:moveTo>
                <a:lnTo>
                  <a:pt x="19050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6" name="Freeform 3"/>
          <p:cNvSpPr/>
          <p:nvPr/>
        </p:nvSpPr>
        <p:spPr>
          <a:xfrm>
            <a:off x="4172693" y="3624260"/>
            <a:ext cx="211116" cy="260637"/>
          </a:xfrm>
          <a:custGeom>
            <a:avLst/>
            <a:gdLst>
              <a:gd name="connsiteX0" fmla="*/ 0 w 246888"/>
              <a:gd name="connsiteY0" fmla="*/ 117347 h 304800"/>
              <a:gd name="connsiteX1" fmla="*/ 239268 w 246888"/>
              <a:gd name="connsiteY1" fmla="*/ 304800 h 304800"/>
              <a:gd name="connsiteX2" fmla="*/ 246888 w 246888"/>
              <a:gd name="connsiteY2" fmla="*/ 0 h 304800"/>
              <a:gd name="connsiteX3" fmla="*/ 160020 w 246888"/>
              <a:gd name="connsiteY3" fmla="*/ 137159 h 304800"/>
              <a:gd name="connsiteX4" fmla="*/ 0 w 246888"/>
              <a:gd name="connsiteY4" fmla="*/ 117347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6888" h="304800">
                <a:moveTo>
                  <a:pt x="0" y="117347"/>
                </a:moveTo>
                <a:lnTo>
                  <a:pt x="239268" y="304800"/>
                </a:lnTo>
                <a:lnTo>
                  <a:pt x="246888" y="0"/>
                </a:lnTo>
                <a:lnTo>
                  <a:pt x="160020" y="137159"/>
                </a:lnTo>
                <a:lnTo>
                  <a:pt x="0" y="117347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7" name="Freeform 3"/>
          <p:cNvSpPr/>
          <p:nvPr/>
        </p:nvSpPr>
        <p:spPr>
          <a:xfrm>
            <a:off x="4556482" y="2760902"/>
            <a:ext cx="1450431" cy="562975"/>
          </a:xfrm>
          <a:custGeom>
            <a:avLst/>
            <a:gdLst>
              <a:gd name="connsiteX0" fmla="*/ 1677149 w 1696199"/>
              <a:gd name="connsiteY0" fmla="*/ 639318 h 658368"/>
              <a:gd name="connsiteX1" fmla="*/ 19050 w 1696199"/>
              <a:gd name="connsiteY1" fmla="*/ 19050 h 6583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96199" h="658368">
                <a:moveTo>
                  <a:pt x="1677149" y="639318"/>
                </a:moveTo>
                <a:lnTo>
                  <a:pt x="19050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8" name="Freeform 3"/>
          <p:cNvSpPr/>
          <p:nvPr/>
        </p:nvSpPr>
        <p:spPr>
          <a:xfrm>
            <a:off x="5877246" y="3172056"/>
            <a:ext cx="259333" cy="218935"/>
          </a:xfrm>
          <a:custGeom>
            <a:avLst/>
            <a:gdLst>
              <a:gd name="connsiteX0" fmla="*/ 0 w 303276"/>
              <a:gd name="connsiteY0" fmla="*/ 256032 h 256032"/>
              <a:gd name="connsiteX1" fmla="*/ 303276 w 303276"/>
              <a:gd name="connsiteY1" fmla="*/ 224028 h 256032"/>
              <a:gd name="connsiteX2" fmla="*/ 96011 w 303276"/>
              <a:gd name="connsiteY2" fmla="*/ 0 h 256032"/>
              <a:gd name="connsiteX3" fmla="*/ 129552 w 303276"/>
              <a:gd name="connsiteY3" fmla="*/ 158496 h 256032"/>
              <a:gd name="connsiteX4" fmla="*/ 0 w 303276"/>
              <a:gd name="connsiteY4" fmla="*/ 256032 h 2560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3276" h="256032">
                <a:moveTo>
                  <a:pt x="0" y="256032"/>
                </a:moveTo>
                <a:lnTo>
                  <a:pt x="303276" y="224028"/>
                </a:lnTo>
                <a:lnTo>
                  <a:pt x="96011" y="0"/>
                </a:lnTo>
                <a:lnTo>
                  <a:pt x="129552" y="158496"/>
                </a:lnTo>
                <a:lnTo>
                  <a:pt x="0" y="256032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9" name="Freeform 3"/>
          <p:cNvSpPr/>
          <p:nvPr/>
        </p:nvSpPr>
        <p:spPr>
          <a:xfrm>
            <a:off x="1047009" y="4028899"/>
            <a:ext cx="354466" cy="835340"/>
          </a:xfrm>
          <a:custGeom>
            <a:avLst/>
            <a:gdLst>
              <a:gd name="connsiteX0" fmla="*/ 395478 w 414528"/>
              <a:gd name="connsiteY0" fmla="*/ 957834 h 976884"/>
              <a:gd name="connsiteX1" fmla="*/ 19050 w 414528"/>
              <a:gd name="connsiteY1" fmla="*/ 19050 h 9768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4528" h="976884">
                <a:moveTo>
                  <a:pt x="395478" y="957834"/>
                </a:moveTo>
                <a:lnTo>
                  <a:pt x="19050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0" name="Freeform 3"/>
          <p:cNvSpPr/>
          <p:nvPr/>
        </p:nvSpPr>
        <p:spPr>
          <a:xfrm>
            <a:off x="1249654" y="4733269"/>
            <a:ext cx="216328" cy="259333"/>
          </a:xfrm>
          <a:custGeom>
            <a:avLst/>
            <a:gdLst>
              <a:gd name="connsiteX0" fmla="*/ 0 w 252983"/>
              <a:gd name="connsiteY0" fmla="*/ 102108 h 303276"/>
              <a:gd name="connsiteX1" fmla="*/ 228600 w 252983"/>
              <a:gd name="connsiteY1" fmla="*/ 303276 h 303276"/>
              <a:gd name="connsiteX2" fmla="*/ 252983 w 252983"/>
              <a:gd name="connsiteY2" fmla="*/ 0 h 303276"/>
              <a:gd name="connsiteX3" fmla="*/ 158496 w 252983"/>
              <a:gd name="connsiteY3" fmla="*/ 131064 h 303276"/>
              <a:gd name="connsiteX4" fmla="*/ 0 w 252983"/>
              <a:gd name="connsiteY4" fmla="*/ 102108 h 3032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2983" h="303276">
                <a:moveTo>
                  <a:pt x="0" y="102108"/>
                </a:moveTo>
                <a:lnTo>
                  <a:pt x="228600" y="303276"/>
                </a:lnTo>
                <a:lnTo>
                  <a:pt x="252983" y="0"/>
                </a:lnTo>
                <a:lnTo>
                  <a:pt x="158496" y="131064"/>
                </a:lnTo>
                <a:lnTo>
                  <a:pt x="0" y="102108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1" name="Freeform 3"/>
          <p:cNvSpPr/>
          <p:nvPr/>
        </p:nvSpPr>
        <p:spPr>
          <a:xfrm>
            <a:off x="5794494" y="3933766"/>
            <a:ext cx="694607" cy="585129"/>
          </a:xfrm>
          <a:custGeom>
            <a:avLst/>
            <a:gdLst>
              <a:gd name="connsiteX0" fmla="*/ 793254 w 812304"/>
              <a:gd name="connsiteY0" fmla="*/ 665225 h 684276"/>
              <a:gd name="connsiteX1" fmla="*/ 19050 w 812304"/>
              <a:gd name="connsiteY1" fmla="*/ 19050 h 6842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12304" h="684276">
                <a:moveTo>
                  <a:pt x="793254" y="665225"/>
                </a:moveTo>
                <a:lnTo>
                  <a:pt x="19050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2" name="Freeform 3"/>
          <p:cNvSpPr/>
          <p:nvPr/>
        </p:nvSpPr>
        <p:spPr>
          <a:xfrm>
            <a:off x="6338584" y="4363165"/>
            <a:ext cx="254110" cy="238482"/>
          </a:xfrm>
          <a:custGeom>
            <a:avLst/>
            <a:gdLst>
              <a:gd name="connsiteX0" fmla="*/ 0 w 297167"/>
              <a:gd name="connsiteY0" fmla="*/ 210311 h 278891"/>
              <a:gd name="connsiteX1" fmla="*/ 297167 w 297167"/>
              <a:gd name="connsiteY1" fmla="*/ 278892 h 278891"/>
              <a:gd name="connsiteX2" fmla="*/ 175259 w 297167"/>
              <a:gd name="connsiteY2" fmla="*/ 0 h 278891"/>
              <a:gd name="connsiteX3" fmla="*/ 153923 w 297167"/>
              <a:gd name="connsiteY3" fmla="*/ 160020 h 278891"/>
              <a:gd name="connsiteX4" fmla="*/ 0 w 297167"/>
              <a:gd name="connsiteY4" fmla="*/ 210311 h 2788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7167" h="278891">
                <a:moveTo>
                  <a:pt x="0" y="210311"/>
                </a:moveTo>
                <a:lnTo>
                  <a:pt x="297167" y="278892"/>
                </a:lnTo>
                <a:lnTo>
                  <a:pt x="175259" y="0"/>
                </a:lnTo>
                <a:lnTo>
                  <a:pt x="153923" y="160020"/>
                </a:lnTo>
                <a:lnTo>
                  <a:pt x="0" y="210311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3" name="Freeform 3"/>
          <p:cNvSpPr/>
          <p:nvPr/>
        </p:nvSpPr>
        <p:spPr>
          <a:xfrm>
            <a:off x="5357928" y="3412493"/>
            <a:ext cx="879648" cy="553853"/>
          </a:xfrm>
          <a:custGeom>
            <a:avLst/>
            <a:gdLst>
              <a:gd name="connsiteX0" fmla="*/ 1009650 w 1028700"/>
              <a:gd name="connsiteY0" fmla="*/ 323850 h 647700"/>
              <a:gd name="connsiteX1" fmla="*/ 514350 w 1028700"/>
              <a:gd name="connsiteY1" fmla="*/ 19050 h 647700"/>
              <a:gd name="connsiteX2" fmla="*/ 19050 w 1028700"/>
              <a:gd name="connsiteY2" fmla="*/ 323850 h 647700"/>
              <a:gd name="connsiteX3" fmla="*/ 514350 w 1028700"/>
              <a:gd name="connsiteY3" fmla="*/ 628650 h 647700"/>
              <a:gd name="connsiteX4" fmla="*/ 1009650 w 1028700"/>
              <a:gd name="connsiteY4" fmla="*/ 323850 h 647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647700">
                <a:moveTo>
                  <a:pt x="1009650" y="323850"/>
                </a:moveTo>
                <a:cubicBezTo>
                  <a:pt x="1009650" y="154685"/>
                  <a:pt x="787145" y="19050"/>
                  <a:pt x="514350" y="19050"/>
                </a:cubicBezTo>
                <a:cubicBezTo>
                  <a:pt x="240042" y="19050"/>
                  <a:pt x="19050" y="154685"/>
                  <a:pt x="19050" y="323850"/>
                </a:cubicBezTo>
                <a:cubicBezTo>
                  <a:pt x="19050" y="491489"/>
                  <a:pt x="240042" y="628650"/>
                  <a:pt x="514350" y="628650"/>
                </a:cubicBezTo>
                <a:cubicBezTo>
                  <a:pt x="787145" y="628650"/>
                  <a:pt x="1009650" y="491489"/>
                  <a:pt x="1009650" y="3238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4" name="Freeform 3"/>
          <p:cNvSpPr/>
          <p:nvPr/>
        </p:nvSpPr>
        <p:spPr>
          <a:xfrm>
            <a:off x="2341070" y="3477652"/>
            <a:ext cx="749329" cy="553853"/>
          </a:xfrm>
          <a:custGeom>
            <a:avLst/>
            <a:gdLst>
              <a:gd name="connsiteX0" fmla="*/ 857250 w 876299"/>
              <a:gd name="connsiteY0" fmla="*/ 323850 h 647700"/>
              <a:gd name="connsiteX1" fmla="*/ 438150 w 876299"/>
              <a:gd name="connsiteY1" fmla="*/ 19050 h 647700"/>
              <a:gd name="connsiteX2" fmla="*/ 19050 w 876299"/>
              <a:gd name="connsiteY2" fmla="*/ 323850 h 647700"/>
              <a:gd name="connsiteX3" fmla="*/ 438150 w 876299"/>
              <a:gd name="connsiteY3" fmla="*/ 628650 h 647700"/>
              <a:gd name="connsiteX4" fmla="*/ 857250 w 876299"/>
              <a:gd name="connsiteY4" fmla="*/ 323850 h 647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6299" h="647700">
                <a:moveTo>
                  <a:pt x="857250" y="323850"/>
                </a:moveTo>
                <a:cubicBezTo>
                  <a:pt x="857250" y="154685"/>
                  <a:pt x="668274" y="19050"/>
                  <a:pt x="438150" y="19050"/>
                </a:cubicBezTo>
                <a:cubicBezTo>
                  <a:pt x="206501" y="19050"/>
                  <a:pt x="19050" y="154685"/>
                  <a:pt x="19050" y="323850"/>
                </a:cubicBezTo>
                <a:cubicBezTo>
                  <a:pt x="19050" y="491489"/>
                  <a:pt x="206501" y="628650"/>
                  <a:pt x="438150" y="628650"/>
                </a:cubicBezTo>
                <a:cubicBezTo>
                  <a:pt x="668274" y="628650"/>
                  <a:pt x="857250" y="491489"/>
                  <a:pt x="857250" y="3238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5" name="Freeform 3"/>
          <p:cNvSpPr/>
          <p:nvPr/>
        </p:nvSpPr>
        <p:spPr>
          <a:xfrm>
            <a:off x="4046069" y="3944626"/>
            <a:ext cx="1521248" cy="722397"/>
          </a:xfrm>
          <a:custGeom>
            <a:avLst/>
            <a:gdLst>
              <a:gd name="connsiteX0" fmla="*/ 6350 w 1779015"/>
              <a:gd name="connsiteY0" fmla="*/ 6350 h 844803"/>
              <a:gd name="connsiteX1" fmla="*/ 6350 w 1779015"/>
              <a:gd name="connsiteY1" fmla="*/ 838453 h 844803"/>
              <a:gd name="connsiteX2" fmla="*/ 1772665 w 1779015"/>
              <a:gd name="connsiteY2" fmla="*/ 838453 h 844803"/>
              <a:gd name="connsiteX3" fmla="*/ 1772665 w 1779015"/>
              <a:gd name="connsiteY3" fmla="*/ 6350 h 844803"/>
              <a:gd name="connsiteX4" fmla="*/ 6350 w 1779015"/>
              <a:gd name="connsiteY4" fmla="*/ 6350 h 8448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79015" h="844803">
                <a:moveTo>
                  <a:pt x="6350" y="6350"/>
                </a:moveTo>
                <a:lnTo>
                  <a:pt x="6350" y="838453"/>
                </a:lnTo>
                <a:lnTo>
                  <a:pt x="1772665" y="838453"/>
                </a:lnTo>
                <a:lnTo>
                  <a:pt x="1772665" y="6350"/>
                </a:lnTo>
                <a:lnTo>
                  <a:pt x="6350" y="6350"/>
                </a:lnTo>
              </a:path>
            </a:pathLst>
          </a:custGeom>
          <a:solidFill>
            <a:srgbClr val="FFFF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6" name="Freeform 3"/>
          <p:cNvSpPr/>
          <p:nvPr/>
        </p:nvSpPr>
        <p:spPr>
          <a:xfrm>
            <a:off x="4241546" y="4335581"/>
            <a:ext cx="1053406" cy="18679"/>
          </a:xfrm>
          <a:custGeom>
            <a:avLst/>
            <a:gdLst>
              <a:gd name="connsiteX0" fmla="*/ 6350 w 1231900"/>
              <a:gd name="connsiteY0" fmla="*/ 6350 h 21844"/>
              <a:gd name="connsiteX1" fmla="*/ 1225550 w 1231900"/>
              <a:gd name="connsiteY1" fmla="*/ 6350 h 218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31900" h="21844">
                <a:moveTo>
                  <a:pt x="6350" y="6350"/>
                </a:moveTo>
                <a:lnTo>
                  <a:pt x="12255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7" name="Freeform 3"/>
          <p:cNvSpPr/>
          <p:nvPr/>
        </p:nvSpPr>
        <p:spPr>
          <a:xfrm>
            <a:off x="842409" y="3607970"/>
            <a:ext cx="488694" cy="488694"/>
          </a:xfrm>
          <a:custGeom>
            <a:avLst/>
            <a:gdLst>
              <a:gd name="connsiteX0" fmla="*/ 552450 w 571500"/>
              <a:gd name="connsiteY0" fmla="*/ 285750 h 571500"/>
              <a:gd name="connsiteX1" fmla="*/ 285750 w 571500"/>
              <a:gd name="connsiteY1" fmla="*/ 19050 h 571500"/>
              <a:gd name="connsiteX2" fmla="*/ 19050 w 571500"/>
              <a:gd name="connsiteY2" fmla="*/ 285750 h 571500"/>
              <a:gd name="connsiteX3" fmla="*/ 285750 w 571500"/>
              <a:gd name="connsiteY3" fmla="*/ 552450 h 571500"/>
              <a:gd name="connsiteX4" fmla="*/ 552450 w 571500"/>
              <a:gd name="connsiteY4" fmla="*/ 285750 h 571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71500" h="571500">
                <a:moveTo>
                  <a:pt x="552450" y="285750"/>
                </a:moveTo>
                <a:cubicBezTo>
                  <a:pt x="552450" y="137921"/>
                  <a:pt x="432054" y="19050"/>
                  <a:pt x="285750" y="19050"/>
                </a:cubicBezTo>
                <a:cubicBezTo>
                  <a:pt x="137922" y="19050"/>
                  <a:pt x="19050" y="137921"/>
                  <a:pt x="19050" y="285750"/>
                </a:cubicBezTo>
                <a:cubicBezTo>
                  <a:pt x="19050" y="432053"/>
                  <a:pt x="137922" y="552450"/>
                  <a:pt x="285750" y="552450"/>
                </a:cubicBezTo>
                <a:cubicBezTo>
                  <a:pt x="432054" y="552450"/>
                  <a:pt x="552450" y="432053"/>
                  <a:pt x="552450" y="2857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8" name="Freeform 3"/>
          <p:cNvSpPr/>
          <p:nvPr/>
        </p:nvSpPr>
        <p:spPr>
          <a:xfrm>
            <a:off x="2732024" y="3998925"/>
            <a:ext cx="424838" cy="931776"/>
          </a:xfrm>
          <a:custGeom>
            <a:avLst/>
            <a:gdLst>
              <a:gd name="connsiteX0" fmla="*/ 477774 w 496824"/>
              <a:gd name="connsiteY0" fmla="*/ 1070609 h 1089660"/>
              <a:gd name="connsiteX1" fmla="*/ 19050 w 496824"/>
              <a:gd name="connsiteY1" fmla="*/ 19050 h 10896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6824" h="1089660">
                <a:moveTo>
                  <a:pt x="477774" y="1070609"/>
                </a:moveTo>
                <a:lnTo>
                  <a:pt x="19050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9" name="Freeform 3"/>
          <p:cNvSpPr/>
          <p:nvPr/>
        </p:nvSpPr>
        <p:spPr>
          <a:xfrm>
            <a:off x="3005041" y="4797125"/>
            <a:ext cx="213722" cy="260637"/>
          </a:xfrm>
          <a:custGeom>
            <a:avLst/>
            <a:gdLst>
              <a:gd name="connsiteX0" fmla="*/ 0 w 249936"/>
              <a:gd name="connsiteY0" fmla="*/ 109727 h 304800"/>
              <a:gd name="connsiteX1" fmla="*/ 233172 w 249936"/>
              <a:gd name="connsiteY1" fmla="*/ 304800 h 304800"/>
              <a:gd name="connsiteX2" fmla="*/ 249935 w 249936"/>
              <a:gd name="connsiteY2" fmla="*/ 0 h 304800"/>
              <a:gd name="connsiteX3" fmla="*/ 158496 w 249936"/>
              <a:gd name="connsiteY3" fmla="*/ 134111 h 304800"/>
              <a:gd name="connsiteX4" fmla="*/ 0 w 249936"/>
              <a:gd name="connsiteY4" fmla="*/ 109727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9936" h="304800">
                <a:moveTo>
                  <a:pt x="0" y="109727"/>
                </a:moveTo>
                <a:lnTo>
                  <a:pt x="233172" y="304800"/>
                </a:lnTo>
                <a:lnTo>
                  <a:pt x="249935" y="0"/>
                </a:lnTo>
                <a:lnTo>
                  <a:pt x="158496" y="134111"/>
                </a:lnTo>
                <a:lnTo>
                  <a:pt x="0" y="109727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0" name="Freeform 3"/>
          <p:cNvSpPr/>
          <p:nvPr/>
        </p:nvSpPr>
        <p:spPr>
          <a:xfrm>
            <a:off x="3448776" y="2304788"/>
            <a:ext cx="684171" cy="684171"/>
          </a:xfrm>
          <a:custGeom>
            <a:avLst/>
            <a:gdLst>
              <a:gd name="connsiteX0" fmla="*/ 781050 w 800100"/>
              <a:gd name="connsiteY0" fmla="*/ 400050 h 800100"/>
              <a:gd name="connsiteX1" fmla="*/ 400050 w 800100"/>
              <a:gd name="connsiteY1" fmla="*/ 19050 h 800100"/>
              <a:gd name="connsiteX2" fmla="*/ 19050 w 800100"/>
              <a:gd name="connsiteY2" fmla="*/ 400050 h 800100"/>
              <a:gd name="connsiteX3" fmla="*/ 400050 w 800100"/>
              <a:gd name="connsiteY3" fmla="*/ 781050 h 800100"/>
              <a:gd name="connsiteX4" fmla="*/ 781050 w 800100"/>
              <a:gd name="connsiteY4" fmla="*/ 400050 h 800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00100" h="800100">
                <a:moveTo>
                  <a:pt x="781050" y="400050"/>
                </a:moveTo>
                <a:cubicBezTo>
                  <a:pt x="781050" y="188214"/>
                  <a:pt x="610362" y="19050"/>
                  <a:pt x="400050" y="19050"/>
                </a:cubicBezTo>
                <a:cubicBezTo>
                  <a:pt x="188213" y="19050"/>
                  <a:pt x="19050" y="188214"/>
                  <a:pt x="19050" y="400050"/>
                </a:cubicBezTo>
                <a:cubicBezTo>
                  <a:pt x="19050" y="610362"/>
                  <a:pt x="188213" y="781050"/>
                  <a:pt x="400050" y="781050"/>
                </a:cubicBezTo>
                <a:cubicBezTo>
                  <a:pt x="610362" y="781050"/>
                  <a:pt x="781050" y="610362"/>
                  <a:pt x="781050" y="4000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1" name="Freeform 3"/>
          <p:cNvSpPr/>
          <p:nvPr/>
        </p:nvSpPr>
        <p:spPr>
          <a:xfrm>
            <a:off x="4100368" y="1954231"/>
            <a:ext cx="2096821" cy="578613"/>
          </a:xfrm>
          <a:custGeom>
            <a:avLst/>
            <a:gdLst>
              <a:gd name="connsiteX0" fmla="*/ 19050 w 2452116"/>
              <a:gd name="connsiteY0" fmla="*/ 657606 h 676656"/>
              <a:gd name="connsiteX1" fmla="*/ 2433065 w 2452116"/>
              <a:gd name="connsiteY1" fmla="*/ 19050 h 6766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52116" h="676656">
                <a:moveTo>
                  <a:pt x="19050" y="657606"/>
                </a:moveTo>
                <a:lnTo>
                  <a:pt x="2433065" y="19050"/>
                </a:lnTo>
              </a:path>
            </a:pathLst>
          </a:custGeom>
          <a:ln w="38100">
            <a:solidFill>
              <a:srgbClr val="9937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2" name="Freeform 3"/>
          <p:cNvSpPr/>
          <p:nvPr/>
        </p:nvSpPr>
        <p:spPr>
          <a:xfrm>
            <a:off x="6076645" y="1876692"/>
            <a:ext cx="255413" cy="226754"/>
          </a:xfrm>
          <a:custGeom>
            <a:avLst/>
            <a:gdLst>
              <a:gd name="connsiteX0" fmla="*/ 70091 w 298691"/>
              <a:gd name="connsiteY0" fmla="*/ 265176 h 265176"/>
              <a:gd name="connsiteX1" fmla="*/ 298691 w 298691"/>
              <a:gd name="connsiteY1" fmla="*/ 62483 h 265176"/>
              <a:gd name="connsiteX2" fmla="*/ 0 w 298691"/>
              <a:gd name="connsiteY2" fmla="*/ 0 h 265176"/>
              <a:gd name="connsiteX3" fmla="*/ 118871 w 298691"/>
              <a:gd name="connsiteY3" fmla="*/ 111252 h 265176"/>
              <a:gd name="connsiteX4" fmla="*/ 70091 w 298691"/>
              <a:gd name="connsiteY4" fmla="*/ 265176 h 2651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8691" h="265176">
                <a:moveTo>
                  <a:pt x="70091" y="265176"/>
                </a:moveTo>
                <a:lnTo>
                  <a:pt x="298691" y="62483"/>
                </a:lnTo>
                <a:lnTo>
                  <a:pt x="0" y="0"/>
                </a:lnTo>
                <a:lnTo>
                  <a:pt x="118871" y="111252"/>
                </a:lnTo>
                <a:lnTo>
                  <a:pt x="70091" y="265176"/>
                </a:lnTo>
              </a:path>
            </a:pathLst>
          </a:custGeom>
          <a:solidFill>
            <a:srgbClr val="9937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3" name="Freeform 3"/>
          <p:cNvSpPr/>
          <p:nvPr/>
        </p:nvSpPr>
        <p:spPr>
          <a:xfrm>
            <a:off x="6326627" y="816987"/>
            <a:ext cx="1900475" cy="2486907"/>
          </a:xfrm>
          <a:custGeom>
            <a:avLst/>
            <a:gdLst>
              <a:gd name="connsiteX0" fmla="*/ 2216150 w 2222500"/>
              <a:gd name="connsiteY0" fmla="*/ 1454150 h 2908299"/>
              <a:gd name="connsiteX1" fmla="*/ 1111250 w 2222500"/>
              <a:gd name="connsiteY1" fmla="*/ 6350 h 2908299"/>
              <a:gd name="connsiteX2" fmla="*/ 6350 w 2222500"/>
              <a:gd name="connsiteY2" fmla="*/ 1454150 h 2908299"/>
              <a:gd name="connsiteX3" fmla="*/ 1111250 w 2222500"/>
              <a:gd name="connsiteY3" fmla="*/ 2901950 h 2908299"/>
              <a:gd name="connsiteX4" fmla="*/ 2216150 w 2222500"/>
              <a:gd name="connsiteY4" fmla="*/ 1454150 h 29082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22500" h="2908299">
                <a:moveTo>
                  <a:pt x="2216150" y="1454150"/>
                </a:moveTo>
                <a:cubicBezTo>
                  <a:pt x="2216150" y="654050"/>
                  <a:pt x="1720850" y="6350"/>
                  <a:pt x="1111250" y="6350"/>
                </a:cubicBezTo>
                <a:cubicBezTo>
                  <a:pt x="500138" y="6350"/>
                  <a:pt x="6350" y="654050"/>
                  <a:pt x="6350" y="1454150"/>
                </a:cubicBezTo>
                <a:cubicBezTo>
                  <a:pt x="6350" y="2252726"/>
                  <a:pt x="500138" y="2901950"/>
                  <a:pt x="1111250" y="2901950"/>
                </a:cubicBezTo>
                <a:cubicBezTo>
                  <a:pt x="1720850" y="2901950"/>
                  <a:pt x="2216150" y="2252726"/>
                  <a:pt x="2216150" y="1454150"/>
                </a:cubicBez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4" name="Freeform 3"/>
          <p:cNvSpPr/>
          <p:nvPr/>
        </p:nvSpPr>
        <p:spPr>
          <a:xfrm>
            <a:off x="4361004" y="3933766"/>
            <a:ext cx="879648" cy="553853"/>
          </a:xfrm>
          <a:custGeom>
            <a:avLst/>
            <a:gdLst>
              <a:gd name="connsiteX0" fmla="*/ 1009650 w 1028700"/>
              <a:gd name="connsiteY0" fmla="*/ 323850 h 647700"/>
              <a:gd name="connsiteX1" fmla="*/ 514350 w 1028700"/>
              <a:gd name="connsiteY1" fmla="*/ 19050 h 647700"/>
              <a:gd name="connsiteX2" fmla="*/ 19050 w 1028700"/>
              <a:gd name="connsiteY2" fmla="*/ 323850 h 647700"/>
              <a:gd name="connsiteX3" fmla="*/ 514350 w 1028700"/>
              <a:gd name="connsiteY3" fmla="*/ 628650 h 647700"/>
              <a:gd name="connsiteX4" fmla="*/ 1009650 w 1028700"/>
              <a:gd name="connsiteY4" fmla="*/ 323850 h 647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28700" h="647700">
                <a:moveTo>
                  <a:pt x="1009650" y="323850"/>
                </a:moveTo>
                <a:cubicBezTo>
                  <a:pt x="1009650" y="154685"/>
                  <a:pt x="787145" y="19050"/>
                  <a:pt x="514350" y="19050"/>
                </a:cubicBezTo>
                <a:cubicBezTo>
                  <a:pt x="240029" y="19050"/>
                  <a:pt x="19050" y="154685"/>
                  <a:pt x="19050" y="323850"/>
                </a:cubicBezTo>
                <a:cubicBezTo>
                  <a:pt x="19050" y="491489"/>
                  <a:pt x="240029" y="628650"/>
                  <a:pt x="514350" y="628650"/>
                </a:cubicBezTo>
                <a:cubicBezTo>
                  <a:pt x="787145" y="628650"/>
                  <a:pt x="1009650" y="491489"/>
                  <a:pt x="1009650" y="3238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5" name="Freeform 3"/>
          <p:cNvSpPr/>
          <p:nvPr/>
        </p:nvSpPr>
        <p:spPr>
          <a:xfrm>
            <a:off x="4882277" y="4455040"/>
            <a:ext cx="289307" cy="544730"/>
          </a:xfrm>
          <a:custGeom>
            <a:avLst/>
            <a:gdLst>
              <a:gd name="connsiteX0" fmla="*/ 319277 w 338328"/>
              <a:gd name="connsiteY0" fmla="*/ 617982 h 637032"/>
              <a:gd name="connsiteX1" fmla="*/ 19050 w 338328"/>
              <a:gd name="connsiteY1" fmla="*/ 19050 h 6370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8328" h="637032">
                <a:moveTo>
                  <a:pt x="319277" y="617982"/>
                </a:moveTo>
                <a:lnTo>
                  <a:pt x="19050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6" name="Freeform 3"/>
          <p:cNvSpPr/>
          <p:nvPr/>
        </p:nvSpPr>
        <p:spPr>
          <a:xfrm>
            <a:off x="5015853" y="4862284"/>
            <a:ext cx="208509" cy="260637"/>
          </a:xfrm>
          <a:custGeom>
            <a:avLst/>
            <a:gdLst>
              <a:gd name="connsiteX0" fmla="*/ 0 w 243840"/>
              <a:gd name="connsiteY0" fmla="*/ 123444 h 304800"/>
              <a:gd name="connsiteX1" fmla="*/ 243840 w 243840"/>
              <a:gd name="connsiteY1" fmla="*/ 304800 h 304800"/>
              <a:gd name="connsiteX2" fmla="*/ 243840 w 243840"/>
              <a:gd name="connsiteY2" fmla="*/ 0 h 304800"/>
              <a:gd name="connsiteX3" fmla="*/ 160020 w 243840"/>
              <a:gd name="connsiteY3" fmla="*/ 138683 h 304800"/>
              <a:gd name="connsiteX4" fmla="*/ 0 w 243840"/>
              <a:gd name="connsiteY4" fmla="*/ 123444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3840" h="304800">
                <a:moveTo>
                  <a:pt x="0" y="123444"/>
                </a:moveTo>
                <a:lnTo>
                  <a:pt x="243840" y="304800"/>
                </a:lnTo>
                <a:lnTo>
                  <a:pt x="243840" y="0"/>
                </a:lnTo>
                <a:lnTo>
                  <a:pt x="160020" y="138683"/>
                </a:lnTo>
                <a:lnTo>
                  <a:pt x="0" y="123444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7" name="Freeform 3"/>
          <p:cNvSpPr/>
          <p:nvPr/>
        </p:nvSpPr>
        <p:spPr>
          <a:xfrm>
            <a:off x="1428842" y="3607970"/>
            <a:ext cx="749330" cy="553853"/>
          </a:xfrm>
          <a:custGeom>
            <a:avLst/>
            <a:gdLst>
              <a:gd name="connsiteX0" fmla="*/ 857250 w 876300"/>
              <a:gd name="connsiteY0" fmla="*/ 323850 h 647700"/>
              <a:gd name="connsiteX1" fmla="*/ 438150 w 876300"/>
              <a:gd name="connsiteY1" fmla="*/ 19050 h 647700"/>
              <a:gd name="connsiteX2" fmla="*/ 19050 w 876300"/>
              <a:gd name="connsiteY2" fmla="*/ 323850 h 647700"/>
              <a:gd name="connsiteX3" fmla="*/ 438150 w 876300"/>
              <a:gd name="connsiteY3" fmla="*/ 628650 h 647700"/>
              <a:gd name="connsiteX4" fmla="*/ 857250 w 876300"/>
              <a:gd name="connsiteY4" fmla="*/ 323850 h 647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6300" h="647700">
                <a:moveTo>
                  <a:pt x="857250" y="323850"/>
                </a:moveTo>
                <a:cubicBezTo>
                  <a:pt x="857250" y="154685"/>
                  <a:pt x="668273" y="19050"/>
                  <a:pt x="438150" y="19050"/>
                </a:cubicBezTo>
                <a:cubicBezTo>
                  <a:pt x="206501" y="19050"/>
                  <a:pt x="19050" y="154685"/>
                  <a:pt x="19050" y="323850"/>
                </a:cubicBezTo>
                <a:cubicBezTo>
                  <a:pt x="19050" y="491489"/>
                  <a:pt x="206501" y="628650"/>
                  <a:pt x="438150" y="628650"/>
                </a:cubicBezTo>
                <a:cubicBezTo>
                  <a:pt x="668273" y="628650"/>
                  <a:pt x="857250" y="491489"/>
                  <a:pt x="857250" y="3238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8" name="Freeform 3"/>
          <p:cNvSpPr/>
          <p:nvPr/>
        </p:nvSpPr>
        <p:spPr>
          <a:xfrm>
            <a:off x="1884956" y="4129244"/>
            <a:ext cx="1024302" cy="907015"/>
          </a:xfrm>
          <a:custGeom>
            <a:avLst/>
            <a:gdLst>
              <a:gd name="connsiteX0" fmla="*/ 1178813 w 1197864"/>
              <a:gd name="connsiteY0" fmla="*/ 1041653 h 1060704"/>
              <a:gd name="connsiteX1" fmla="*/ 19050 w 1197864"/>
              <a:gd name="connsiteY1" fmla="*/ 19050 h 10607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97864" h="1060704">
                <a:moveTo>
                  <a:pt x="1178813" y="1041653"/>
                </a:moveTo>
                <a:lnTo>
                  <a:pt x="19050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9" name="Freeform 3"/>
          <p:cNvSpPr/>
          <p:nvPr/>
        </p:nvSpPr>
        <p:spPr>
          <a:xfrm>
            <a:off x="2757437" y="4880529"/>
            <a:ext cx="251514" cy="242392"/>
          </a:xfrm>
          <a:custGeom>
            <a:avLst/>
            <a:gdLst>
              <a:gd name="connsiteX0" fmla="*/ 0 w 294132"/>
              <a:gd name="connsiteY0" fmla="*/ 204215 h 283464"/>
              <a:gd name="connsiteX1" fmla="*/ 294132 w 294132"/>
              <a:gd name="connsiteY1" fmla="*/ 283464 h 283464"/>
              <a:gd name="connsiteX2" fmla="*/ 181356 w 294132"/>
              <a:gd name="connsiteY2" fmla="*/ 0 h 283464"/>
              <a:gd name="connsiteX3" fmla="*/ 155448 w 294132"/>
              <a:gd name="connsiteY3" fmla="*/ 160020 h 283464"/>
              <a:gd name="connsiteX4" fmla="*/ 0 w 294132"/>
              <a:gd name="connsiteY4" fmla="*/ 204215 h 2834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4132" h="283464">
                <a:moveTo>
                  <a:pt x="0" y="204215"/>
                </a:moveTo>
                <a:lnTo>
                  <a:pt x="294132" y="283464"/>
                </a:lnTo>
                <a:lnTo>
                  <a:pt x="181356" y="0"/>
                </a:lnTo>
                <a:lnTo>
                  <a:pt x="155448" y="160020"/>
                </a:lnTo>
                <a:lnTo>
                  <a:pt x="0" y="204215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" name="TextBox 1"/>
          <p:cNvSpPr txBox="1"/>
          <p:nvPr/>
        </p:nvSpPr>
        <p:spPr>
          <a:xfrm>
            <a:off x="2776778" y="731671"/>
            <a:ext cx="3815916" cy="213782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6"/>
              </a:lnSpc>
              <a:tabLst>
                <a:tab pos="825343" algn="l"/>
                <a:tab pos="1194575" algn="l"/>
                <a:tab pos="1433490" algn="l"/>
              </a:tabLst>
            </a:pPr>
            <a:r>
              <a:rPr lang="en-US" altLang="zh-CN" sz="274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Adéquation</a:t>
            </a:r>
            <a:r>
              <a:rPr lang="en-US" altLang="zh-CN" sz="27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4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altLang="zh-CN" sz="1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7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4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/VO</a:t>
            </a:r>
            <a:r>
              <a:rPr lang="en-US" altLang="zh-CN" sz="1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7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4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3677"/>
              </a:lnSpc>
              <a:tabLst>
                <a:tab pos="825343" algn="l"/>
                <a:tab pos="1194575" algn="l"/>
                <a:tab pos="1433490" algn="l"/>
              </a:tabLst>
            </a:pPr>
            <a:r>
              <a:rPr lang="en-US" altLang="zh-CN" sz="1539" dirty="0"/>
              <a:t>		</a:t>
            </a:r>
            <a:r>
              <a:rPr lang="en-US" altLang="zh-CN" sz="2391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altLang="zh-CN" sz="162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2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2993"/>
              </a:lnSpc>
              <a:tabLst>
                <a:tab pos="825343" algn="l"/>
                <a:tab pos="1194575" algn="l"/>
                <a:tab pos="1433490" algn="l"/>
              </a:tabLst>
            </a:pPr>
            <a:r>
              <a:rPr lang="en-US" altLang="zh-CN" sz="1539" b="1" dirty="0"/>
              <a:t>			</a:t>
            </a:r>
            <a:r>
              <a:rPr lang="en-US" altLang="zh-CN" sz="2391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>
              <a:lnSpc>
                <a:spcPts val="3848"/>
              </a:lnSpc>
              <a:tabLst>
                <a:tab pos="825343" algn="l"/>
                <a:tab pos="1194575" algn="l"/>
                <a:tab pos="1433490" algn="l"/>
              </a:tabLst>
            </a:pPr>
            <a:r>
              <a:rPr lang="en-US" altLang="zh-CN" sz="1539" b="1" dirty="0"/>
              <a:t>	</a:t>
            </a:r>
            <a:r>
              <a:rPr lang="en-US" altLang="zh-CN" sz="2391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zh-CN" sz="2391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391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zh-CN" sz="162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2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933948" y="3814525"/>
            <a:ext cx="1106713" cy="20346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23"/>
              </a:lnSpc>
              <a:tabLst>
                <a:tab pos="575568" algn="l"/>
              </a:tabLst>
            </a:pP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FC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736"/>
              </a:lnSpc>
              <a:tabLst>
                <a:tab pos="575568" algn="l"/>
              </a:tabLst>
            </a:pPr>
            <a:r>
              <a:rPr lang="en-US" altLang="zh-CN" sz="1539" dirty="0"/>
              <a:t>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ECG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2378309" y="3684207"/>
            <a:ext cx="1430713" cy="214045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23"/>
              </a:lnSpc>
              <a:tabLst>
                <a:tab pos="412671" algn="l"/>
                <a:tab pos="1107697" algn="l"/>
              </a:tabLst>
            </a:pPr>
            <a:r>
              <a:rPr lang="en-US" altLang="zh-CN" sz="2052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(PAm-POD)</a:t>
            </a:r>
          </a:p>
          <a:p>
            <a:pPr>
              <a:lnSpc>
                <a:spcPts val="2394"/>
              </a:lnSpc>
              <a:tabLst>
                <a:tab pos="412671" algn="l"/>
                <a:tab pos="1107697" algn="l"/>
              </a:tabLst>
            </a:pPr>
            <a:r>
              <a:rPr lang="en-US" altLang="zh-CN" sz="1539" dirty="0"/>
              <a:t>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RVS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993"/>
              </a:lnSpc>
              <a:tabLst>
                <a:tab pos="412671" algn="l"/>
                <a:tab pos="1107697" algn="l"/>
              </a:tabLst>
            </a:pPr>
            <a:r>
              <a:rPr lang="en-US" altLang="zh-CN" sz="1539" dirty="0"/>
              <a:t>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</a:t>
            </a:r>
          </a:p>
        </p:txBody>
      </p:sp>
      <p:sp>
        <p:nvSpPr>
          <p:cNvPr id="42" name="TextBox 1"/>
          <p:cNvSpPr txBox="1"/>
          <p:nvPr/>
        </p:nvSpPr>
        <p:spPr>
          <a:xfrm>
            <a:off x="4126746" y="3575609"/>
            <a:ext cx="4097917" cy="251876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65"/>
              </a:lnSpc>
              <a:tabLst>
                <a:tab pos="412671" algn="l"/>
                <a:tab pos="781903" algn="l"/>
                <a:tab pos="1238014" algn="l"/>
                <a:tab pos="2606345" algn="l"/>
                <a:tab pos="2834400" algn="l"/>
              </a:tabLst>
            </a:pPr>
            <a:r>
              <a:rPr lang="en-US" altLang="zh-CN" sz="1539" dirty="0"/>
              <a:t>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 SaO</a:t>
            </a:r>
            <a:r>
              <a:rPr lang="en-US" altLang="zh-CN" sz="13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 1,34 + O</a:t>
            </a:r>
            <a:r>
              <a:rPr lang="en-US" altLang="zh-CN" sz="13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dissout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3249"/>
              </a:lnSpc>
              <a:tabLst>
                <a:tab pos="412671" algn="l"/>
                <a:tab pos="781903" algn="l"/>
                <a:tab pos="1238014" algn="l"/>
                <a:tab pos="2606345" algn="l"/>
                <a:tab pos="2834400" algn="l"/>
              </a:tabLst>
            </a:pPr>
            <a:r>
              <a:rPr lang="en-US" altLang="zh-CN" sz="1539" dirty="0"/>
              <a:t>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Vco</a:t>
            </a:r>
            <a:r>
              <a:rPr lang="en-US" altLang="zh-CN" sz="13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2394"/>
              </a:lnSpc>
              <a:tabLst>
                <a:tab pos="412671" algn="l"/>
                <a:tab pos="781903" algn="l"/>
                <a:tab pos="1238014" algn="l"/>
                <a:tab pos="2606345" algn="l"/>
                <a:tab pos="2834400" algn="l"/>
              </a:tabLst>
            </a:pP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Cvco</a:t>
            </a:r>
            <a:r>
              <a:rPr lang="en-US" altLang="zh-CN" sz="13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-Caco</a:t>
            </a:r>
            <a:r>
              <a:rPr lang="en-US" altLang="zh-CN" sz="13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993"/>
              </a:lnSpc>
              <a:tabLst>
                <a:tab pos="412671" algn="l"/>
                <a:tab pos="781903" algn="l"/>
                <a:tab pos="1238014" algn="l"/>
                <a:tab pos="2606345" algn="l"/>
                <a:tab pos="2834400" algn="l"/>
              </a:tabLst>
            </a:pPr>
            <a:r>
              <a:rPr lang="en-US" altLang="zh-CN" sz="1539" dirty="0"/>
              <a:t>			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SpO</a:t>
            </a:r>
            <a:r>
              <a:rPr lang="en-US" altLang="zh-CN" sz="13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3420"/>
              </a:lnSpc>
              <a:tabLst>
                <a:tab pos="412671" algn="l"/>
                <a:tab pos="781903" algn="l"/>
                <a:tab pos="1238014" algn="l"/>
                <a:tab pos="2606345" algn="l"/>
                <a:tab pos="2834400" algn="l"/>
              </a:tabLst>
            </a:pPr>
            <a:r>
              <a:rPr lang="en-US" altLang="zh-CN" sz="1539" dirty="0"/>
              <a:t>	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altLang="zh-CN" sz="13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</p:txBody>
      </p:sp>
      <p:sp>
        <p:nvSpPr>
          <p:cNvPr id="43" name="TextBox 1"/>
          <p:cNvSpPr txBox="1"/>
          <p:nvPr/>
        </p:nvSpPr>
        <p:spPr>
          <a:xfrm>
            <a:off x="6657093" y="1338478"/>
            <a:ext cx="1243930" cy="157222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9"/>
              </a:lnSpc>
              <a:tabLst>
                <a:tab pos="86878" algn="l"/>
                <a:tab pos="238915" algn="l"/>
                <a:tab pos="271494" algn="l"/>
                <a:tab pos="423531" algn="l"/>
              </a:tabLst>
            </a:pPr>
            <a:r>
              <a:rPr lang="en-US" altLang="zh-CN" sz="1539" dirty="0"/>
              <a:t>	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KTAP</a:t>
            </a:r>
          </a:p>
          <a:p>
            <a:pPr>
              <a:lnSpc>
                <a:spcPts val="2394"/>
              </a:lnSpc>
              <a:tabLst>
                <a:tab pos="86878" algn="l"/>
                <a:tab pos="238915" algn="l"/>
                <a:tab pos="271494" algn="l"/>
                <a:tab pos="423531" algn="l"/>
              </a:tabLst>
            </a:pPr>
            <a:r>
              <a:rPr lang="en-US" altLang="zh-CN" sz="1539" dirty="0"/>
              <a:t>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PiCCO</a:t>
            </a:r>
          </a:p>
          <a:p>
            <a:pPr>
              <a:lnSpc>
                <a:spcPts val="2394"/>
              </a:lnSpc>
              <a:tabLst>
                <a:tab pos="86878" algn="l"/>
                <a:tab pos="238915" algn="l"/>
                <a:tab pos="271494" algn="l"/>
                <a:tab pos="423531" algn="l"/>
              </a:tabLst>
            </a:pPr>
            <a:r>
              <a:rPr lang="en-US" altLang="zh-CN" sz="1539" dirty="0"/>
              <a:t>		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</a:t>
            </a:r>
          </a:p>
          <a:p>
            <a:pPr>
              <a:lnSpc>
                <a:spcPts val="2394"/>
              </a:lnSpc>
              <a:tabLst>
                <a:tab pos="86878" algn="l"/>
                <a:tab pos="238915" algn="l"/>
                <a:tab pos="271494" algn="l"/>
                <a:tab pos="423531" algn="l"/>
              </a:tabLst>
            </a:pPr>
            <a:r>
              <a:rPr lang="en-US" altLang="zh-CN" sz="1539" dirty="0"/>
              <a:t>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VIGILEO</a:t>
            </a:r>
          </a:p>
          <a:p>
            <a:pPr>
              <a:lnSpc>
                <a:spcPts val="2394"/>
              </a:lnSpc>
              <a:tabLst>
                <a:tab pos="86878" algn="l"/>
                <a:tab pos="238915" algn="l"/>
                <a:tab pos="271494" algn="l"/>
                <a:tab pos="423531" algn="l"/>
              </a:tabLst>
            </a:pP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NICCOMO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A86B770-7AF6-0A47-B1D5-14EBF014AEF1}"/>
              </a:ext>
            </a:extLst>
          </p:cNvPr>
          <p:cNvSpPr/>
          <p:nvPr/>
        </p:nvSpPr>
        <p:spPr>
          <a:xfrm>
            <a:off x="187281" y="152246"/>
            <a:ext cx="2073921" cy="64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tabLst>
                <a:tab pos="1028700" algn="l"/>
                <a:tab pos="1574800" algn="l"/>
              </a:tabLst>
            </a:pPr>
            <a:r>
              <a:rPr lang="en-US" altLang="zh-CN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TaO2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CaO2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4763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3687" y="565150"/>
            <a:ext cx="2084412" cy="655574"/>
          </a:xfrm>
          <a:custGeom>
            <a:avLst/>
            <a:gdLst>
              <a:gd name="connsiteX0" fmla="*/ 6350 w 2084412"/>
              <a:gd name="connsiteY0" fmla="*/ 113537 h 655574"/>
              <a:gd name="connsiteX1" fmla="*/ 113499 w 2084412"/>
              <a:gd name="connsiteY1" fmla="*/ 6350 h 655574"/>
              <a:gd name="connsiteX2" fmla="*/ 1970874 w 2084412"/>
              <a:gd name="connsiteY2" fmla="*/ 6350 h 655574"/>
              <a:gd name="connsiteX3" fmla="*/ 2078062 w 2084412"/>
              <a:gd name="connsiteY3" fmla="*/ 113537 h 655574"/>
              <a:gd name="connsiteX4" fmla="*/ 2078062 w 2084412"/>
              <a:gd name="connsiteY4" fmla="*/ 542163 h 655574"/>
              <a:gd name="connsiteX5" fmla="*/ 1970874 w 2084412"/>
              <a:gd name="connsiteY5" fmla="*/ 649224 h 655574"/>
              <a:gd name="connsiteX6" fmla="*/ 113499 w 2084412"/>
              <a:gd name="connsiteY6" fmla="*/ 649224 h 655574"/>
              <a:gd name="connsiteX7" fmla="*/ 6350 w 2084412"/>
              <a:gd name="connsiteY7" fmla="*/ 542163 h 655574"/>
              <a:gd name="connsiteX8" fmla="*/ 6350 w 2084412"/>
              <a:gd name="connsiteY8" fmla="*/ 113537 h 6555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84412" h="655574">
                <a:moveTo>
                  <a:pt x="6350" y="113537"/>
                </a:moveTo>
                <a:cubicBezTo>
                  <a:pt x="6350" y="54355"/>
                  <a:pt x="54317" y="6350"/>
                  <a:pt x="113499" y="6350"/>
                </a:cubicBezTo>
                <a:lnTo>
                  <a:pt x="1970874" y="6350"/>
                </a:lnTo>
                <a:cubicBezTo>
                  <a:pt x="2030056" y="6350"/>
                  <a:pt x="2078062" y="54355"/>
                  <a:pt x="2078062" y="113537"/>
                </a:cubicBezTo>
                <a:lnTo>
                  <a:pt x="2078062" y="542163"/>
                </a:lnTo>
                <a:cubicBezTo>
                  <a:pt x="2078062" y="601345"/>
                  <a:pt x="2030056" y="649224"/>
                  <a:pt x="1970874" y="649224"/>
                </a:cubicBezTo>
                <a:lnTo>
                  <a:pt x="113499" y="649224"/>
                </a:lnTo>
                <a:cubicBezTo>
                  <a:pt x="54317" y="649224"/>
                  <a:pt x="6350" y="601345"/>
                  <a:pt x="6350" y="542163"/>
                </a:cubicBezTo>
                <a:lnTo>
                  <a:pt x="6350" y="11353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79374" y="1993900"/>
            <a:ext cx="2584475" cy="655573"/>
          </a:xfrm>
          <a:custGeom>
            <a:avLst/>
            <a:gdLst>
              <a:gd name="connsiteX0" fmla="*/ 6350 w 2584475"/>
              <a:gd name="connsiteY0" fmla="*/ 113538 h 655573"/>
              <a:gd name="connsiteX1" fmla="*/ 113499 w 2584475"/>
              <a:gd name="connsiteY1" fmla="*/ 6350 h 655573"/>
              <a:gd name="connsiteX2" fmla="*/ 2470937 w 2584475"/>
              <a:gd name="connsiteY2" fmla="*/ 6350 h 655573"/>
              <a:gd name="connsiteX3" fmla="*/ 2578125 w 2584475"/>
              <a:gd name="connsiteY3" fmla="*/ 113538 h 655573"/>
              <a:gd name="connsiteX4" fmla="*/ 2578125 w 2584475"/>
              <a:gd name="connsiteY4" fmla="*/ 542163 h 655573"/>
              <a:gd name="connsiteX5" fmla="*/ 2470937 w 2584475"/>
              <a:gd name="connsiteY5" fmla="*/ 649223 h 655573"/>
              <a:gd name="connsiteX6" fmla="*/ 113499 w 2584475"/>
              <a:gd name="connsiteY6" fmla="*/ 649223 h 655573"/>
              <a:gd name="connsiteX7" fmla="*/ 6350 w 2584475"/>
              <a:gd name="connsiteY7" fmla="*/ 542163 h 655573"/>
              <a:gd name="connsiteX8" fmla="*/ 6350 w 2584475"/>
              <a:gd name="connsiteY8" fmla="*/ 113538 h 6555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84475" h="655573">
                <a:moveTo>
                  <a:pt x="6350" y="113538"/>
                </a:moveTo>
                <a:cubicBezTo>
                  <a:pt x="6350" y="54355"/>
                  <a:pt x="54317" y="6350"/>
                  <a:pt x="113499" y="6350"/>
                </a:cubicBezTo>
                <a:lnTo>
                  <a:pt x="2470937" y="6350"/>
                </a:lnTo>
                <a:cubicBezTo>
                  <a:pt x="2530119" y="6350"/>
                  <a:pt x="2578125" y="54355"/>
                  <a:pt x="2578125" y="113538"/>
                </a:cubicBezTo>
                <a:lnTo>
                  <a:pt x="2578125" y="542163"/>
                </a:lnTo>
                <a:cubicBezTo>
                  <a:pt x="2578125" y="601345"/>
                  <a:pt x="2530119" y="649223"/>
                  <a:pt x="2470937" y="649223"/>
                </a:cubicBezTo>
                <a:lnTo>
                  <a:pt x="113499" y="649223"/>
                </a:lnTo>
                <a:cubicBezTo>
                  <a:pt x="54317" y="649223"/>
                  <a:pt x="6350" y="601345"/>
                  <a:pt x="6350" y="542163"/>
                </a:cubicBezTo>
                <a:lnTo>
                  <a:pt x="6350" y="11353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3636899" y="1422400"/>
            <a:ext cx="2655951" cy="655573"/>
          </a:xfrm>
          <a:custGeom>
            <a:avLst/>
            <a:gdLst>
              <a:gd name="connsiteX0" fmla="*/ 6350 w 2655951"/>
              <a:gd name="connsiteY0" fmla="*/ 113538 h 655573"/>
              <a:gd name="connsiteX1" fmla="*/ 113538 w 2655951"/>
              <a:gd name="connsiteY1" fmla="*/ 6350 h 655573"/>
              <a:gd name="connsiteX2" fmla="*/ 2542413 w 2655951"/>
              <a:gd name="connsiteY2" fmla="*/ 6350 h 655573"/>
              <a:gd name="connsiteX3" fmla="*/ 2649601 w 2655951"/>
              <a:gd name="connsiteY3" fmla="*/ 113538 h 655573"/>
              <a:gd name="connsiteX4" fmla="*/ 2649601 w 2655951"/>
              <a:gd name="connsiteY4" fmla="*/ 542163 h 655573"/>
              <a:gd name="connsiteX5" fmla="*/ 2542413 w 2655951"/>
              <a:gd name="connsiteY5" fmla="*/ 649223 h 655573"/>
              <a:gd name="connsiteX6" fmla="*/ 113538 w 2655951"/>
              <a:gd name="connsiteY6" fmla="*/ 649223 h 655573"/>
              <a:gd name="connsiteX7" fmla="*/ 6350 w 2655951"/>
              <a:gd name="connsiteY7" fmla="*/ 542163 h 655573"/>
              <a:gd name="connsiteX8" fmla="*/ 6350 w 2655951"/>
              <a:gd name="connsiteY8" fmla="*/ 113538 h 6555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655951" h="655573">
                <a:moveTo>
                  <a:pt x="6350" y="113538"/>
                </a:moveTo>
                <a:cubicBezTo>
                  <a:pt x="6350" y="54355"/>
                  <a:pt x="54355" y="6350"/>
                  <a:pt x="113538" y="6350"/>
                </a:cubicBezTo>
                <a:lnTo>
                  <a:pt x="2542413" y="6350"/>
                </a:lnTo>
                <a:cubicBezTo>
                  <a:pt x="2601595" y="6350"/>
                  <a:pt x="2649601" y="54355"/>
                  <a:pt x="2649601" y="113538"/>
                </a:cubicBezTo>
                <a:lnTo>
                  <a:pt x="2649601" y="542163"/>
                </a:lnTo>
                <a:cubicBezTo>
                  <a:pt x="2649601" y="601345"/>
                  <a:pt x="2601595" y="649223"/>
                  <a:pt x="2542413" y="649223"/>
                </a:cubicBezTo>
                <a:lnTo>
                  <a:pt x="113538" y="649223"/>
                </a:lnTo>
                <a:cubicBezTo>
                  <a:pt x="54355" y="649223"/>
                  <a:pt x="6350" y="601345"/>
                  <a:pt x="6350" y="542163"/>
                </a:cubicBezTo>
                <a:lnTo>
                  <a:pt x="6350" y="11353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494526" y="1422400"/>
            <a:ext cx="2441575" cy="655573"/>
          </a:xfrm>
          <a:custGeom>
            <a:avLst/>
            <a:gdLst>
              <a:gd name="connsiteX0" fmla="*/ 6350 w 2441575"/>
              <a:gd name="connsiteY0" fmla="*/ 113538 h 655573"/>
              <a:gd name="connsiteX1" fmla="*/ 113410 w 2441575"/>
              <a:gd name="connsiteY1" fmla="*/ 6350 h 655573"/>
              <a:gd name="connsiteX2" fmla="*/ 2328037 w 2441575"/>
              <a:gd name="connsiteY2" fmla="*/ 6350 h 655573"/>
              <a:gd name="connsiteX3" fmla="*/ 2435225 w 2441575"/>
              <a:gd name="connsiteY3" fmla="*/ 113538 h 655573"/>
              <a:gd name="connsiteX4" fmla="*/ 2435225 w 2441575"/>
              <a:gd name="connsiteY4" fmla="*/ 542163 h 655573"/>
              <a:gd name="connsiteX5" fmla="*/ 2328037 w 2441575"/>
              <a:gd name="connsiteY5" fmla="*/ 649223 h 655573"/>
              <a:gd name="connsiteX6" fmla="*/ 113410 w 2441575"/>
              <a:gd name="connsiteY6" fmla="*/ 649223 h 655573"/>
              <a:gd name="connsiteX7" fmla="*/ 6350 w 2441575"/>
              <a:gd name="connsiteY7" fmla="*/ 542163 h 655573"/>
              <a:gd name="connsiteX8" fmla="*/ 6350 w 2441575"/>
              <a:gd name="connsiteY8" fmla="*/ 113538 h 6555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441575" h="655573">
                <a:moveTo>
                  <a:pt x="6350" y="113538"/>
                </a:moveTo>
                <a:cubicBezTo>
                  <a:pt x="6350" y="54355"/>
                  <a:pt x="54229" y="6350"/>
                  <a:pt x="113410" y="6350"/>
                </a:cubicBezTo>
                <a:lnTo>
                  <a:pt x="2328037" y="6350"/>
                </a:lnTo>
                <a:cubicBezTo>
                  <a:pt x="2387218" y="6350"/>
                  <a:pt x="2435225" y="54355"/>
                  <a:pt x="2435225" y="113538"/>
                </a:cubicBezTo>
                <a:lnTo>
                  <a:pt x="2435225" y="542163"/>
                </a:lnTo>
                <a:cubicBezTo>
                  <a:pt x="2435225" y="601345"/>
                  <a:pt x="2387218" y="649223"/>
                  <a:pt x="2328037" y="649223"/>
                </a:cubicBezTo>
                <a:lnTo>
                  <a:pt x="113410" y="649223"/>
                </a:lnTo>
                <a:cubicBezTo>
                  <a:pt x="54229" y="649223"/>
                  <a:pt x="6350" y="601345"/>
                  <a:pt x="6350" y="542163"/>
                </a:cubicBezTo>
                <a:lnTo>
                  <a:pt x="6350" y="11353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969895" y="1598295"/>
            <a:ext cx="432308" cy="399034"/>
          </a:xfrm>
          <a:custGeom>
            <a:avLst/>
            <a:gdLst>
              <a:gd name="connsiteX0" fmla="*/ 6350 w 432308"/>
              <a:gd name="connsiteY0" fmla="*/ 211455 h 399034"/>
              <a:gd name="connsiteX1" fmla="*/ 187578 w 432308"/>
              <a:gd name="connsiteY1" fmla="*/ 97028 h 399034"/>
              <a:gd name="connsiteX2" fmla="*/ 130428 w 432308"/>
              <a:gd name="connsiteY2" fmla="*/ 6350 h 399034"/>
              <a:gd name="connsiteX3" fmla="*/ 425958 w 432308"/>
              <a:gd name="connsiteY3" fmla="*/ 73278 h 399034"/>
              <a:gd name="connsiteX4" fmla="*/ 359156 w 432308"/>
              <a:gd name="connsiteY4" fmla="*/ 368808 h 399034"/>
              <a:gd name="connsiteX5" fmla="*/ 302006 w 432308"/>
              <a:gd name="connsiteY5" fmla="*/ 278256 h 399034"/>
              <a:gd name="connsiteX6" fmla="*/ 120776 w 432308"/>
              <a:gd name="connsiteY6" fmla="*/ 392684 h 399034"/>
              <a:gd name="connsiteX7" fmla="*/ 6350 w 432308"/>
              <a:gd name="connsiteY7" fmla="*/ 211455 h 3990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32308" h="399034">
                <a:moveTo>
                  <a:pt x="6350" y="211455"/>
                </a:moveTo>
                <a:lnTo>
                  <a:pt x="187578" y="97028"/>
                </a:lnTo>
                <a:lnTo>
                  <a:pt x="130428" y="6350"/>
                </a:lnTo>
                <a:lnTo>
                  <a:pt x="425958" y="73278"/>
                </a:lnTo>
                <a:lnTo>
                  <a:pt x="359156" y="368808"/>
                </a:lnTo>
                <a:lnTo>
                  <a:pt x="302006" y="278256"/>
                </a:lnTo>
                <a:lnTo>
                  <a:pt x="120776" y="392684"/>
                </a:lnTo>
                <a:lnTo>
                  <a:pt x="6350" y="21145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3636899" y="2636774"/>
            <a:ext cx="2655951" cy="655701"/>
          </a:xfrm>
          <a:custGeom>
            <a:avLst/>
            <a:gdLst>
              <a:gd name="connsiteX0" fmla="*/ 6350 w 2655951"/>
              <a:gd name="connsiteY0" fmla="*/ 113538 h 655701"/>
              <a:gd name="connsiteX1" fmla="*/ 113538 w 2655951"/>
              <a:gd name="connsiteY1" fmla="*/ 6350 h 655701"/>
              <a:gd name="connsiteX2" fmla="*/ 2542413 w 2655951"/>
              <a:gd name="connsiteY2" fmla="*/ 6350 h 655701"/>
              <a:gd name="connsiteX3" fmla="*/ 2649601 w 2655951"/>
              <a:gd name="connsiteY3" fmla="*/ 113538 h 655701"/>
              <a:gd name="connsiteX4" fmla="*/ 2649601 w 2655951"/>
              <a:gd name="connsiteY4" fmla="*/ 542163 h 655701"/>
              <a:gd name="connsiteX5" fmla="*/ 2542413 w 2655951"/>
              <a:gd name="connsiteY5" fmla="*/ 649351 h 655701"/>
              <a:gd name="connsiteX6" fmla="*/ 113538 w 2655951"/>
              <a:gd name="connsiteY6" fmla="*/ 649351 h 655701"/>
              <a:gd name="connsiteX7" fmla="*/ 6350 w 2655951"/>
              <a:gd name="connsiteY7" fmla="*/ 542163 h 655701"/>
              <a:gd name="connsiteX8" fmla="*/ 6350 w 2655951"/>
              <a:gd name="connsiteY8" fmla="*/ 113538 h 6557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655951" h="655701">
                <a:moveTo>
                  <a:pt x="6350" y="113538"/>
                </a:moveTo>
                <a:cubicBezTo>
                  <a:pt x="6350" y="54355"/>
                  <a:pt x="54355" y="6350"/>
                  <a:pt x="113538" y="6350"/>
                </a:cubicBezTo>
                <a:lnTo>
                  <a:pt x="2542413" y="6350"/>
                </a:lnTo>
                <a:cubicBezTo>
                  <a:pt x="2601595" y="6350"/>
                  <a:pt x="2649601" y="54355"/>
                  <a:pt x="2649601" y="113538"/>
                </a:cubicBezTo>
                <a:lnTo>
                  <a:pt x="2649601" y="542163"/>
                </a:lnTo>
                <a:cubicBezTo>
                  <a:pt x="2649601" y="601345"/>
                  <a:pt x="2601595" y="649351"/>
                  <a:pt x="2542413" y="649351"/>
                </a:cubicBezTo>
                <a:lnTo>
                  <a:pt x="113538" y="649351"/>
                </a:lnTo>
                <a:cubicBezTo>
                  <a:pt x="54355" y="649351"/>
                  <a:pt x="6350" y="601345"/>
                  <a:pt x="6350" y="542163"/>
                </a:cubicBezTo>
                <a:lnTo>
                  <a:pt x="6350" y="11353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6494526" y="2636774"/>
            <a:ext cx="2512949" cy="655701"/>
          </a:xfrm>
          <a:custGeom>
            <a:avLst/>
            <a:gdLst>
              <a:gd name="connsiteX0" fmla="*/ 6350 w 2512949"/>
              <a:gd name="connsiteY0" fmla="*/ 113538 h 655701"/>
              <a:gd name="connsiteX1" fmla="*/ 113410 w 2512949"/>
              <a:gd name="connsiteY1" fmla="*/ 6350 h 655701"/>
              <a:gd name="connsiteX2" fmla="*/ 2399411 w 2512949"/>
              <a:gd name="connsiteY2" fmla="*/ 6350 h 655701"/>
              <a:gd name="connsiteX3" fmla="*/ 2506599 w 2512949"/>
              <a:gd name="connsiteY3" fmla="*/ 113538 h 655701"/>
              <a:gd name="connsiteX4" fmla="*/ 2506599 w 2512949"/>
              <a:gd name="connsiteY4" fmla="*/ 542163 h 655701"/>
              <a:gd name="connsiteX5" fmla="*/ 2399411 w 2512949"/>
              <a:gd name="connsiteY5" fmla="*/ 649351 h 655701"/>
              <a:gd name="connsiteX6" fmla="*/ 113410 w 2512949"/>
              <a:gd name="connsiteY6" fmla="*/ 649351 h 655701"/>
              <a:gd name="connsiteX7" fmla="*/ 6350 w 2512949"/>
              <a:gd name="connsiteY7" fmla="*/ 542163 h 655701"/>
              <a:gd name="connsiteX8" fmla="*/ 6350 w 2512949"/>
              <a:gd name="connsiteY8" fmla="*/ 113538 h 6557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12949" h="655701">
                <a:moveTo>
                  <a:pt x="6350" y="113538"/>
                </a:moveTo>
                <a:cubicBezTo>
                  <a:pt x="6350" y="54355"/>
                  <a:pt x="54229" y="6350"/>
                  <a:pt x="113410" y="6350"/>
                </a:cubicBezTo>
                <a:lnTo>
                  <a:pt x="2399411" y="6350"/>
                </a:lnTo>
                <a:cubicBezTo>
                  <a:pt x="2458592" y="6350"/>
                  <a:pt x="2506599" y="54355"/>
                  <a:pt x="2506599" y="113538"/>
                </a:cubicBezTo>
                <a:lnTo>
                  <a:pt x="2506599" y="542163"/>
                </a:lnTo>
                <a:cubicBezTo>
                  <a:pt x="2506599" y="601345"/>
                  <a:pt x="2458592" y="649351"/>
                  <a:pt x="2399411" y="649351"/>
                </a:cubicBezTo>
                <a:lnTo>
                  <a:pt x="113410" y="649351"/>
                </a:lnTo>
                <a:cubicBezTo>
                  <a:pt x="54229" y="649351"/>
                  <a:pt x="6350" y="601345"/>
                  <a:pt x="6350" y="542163"/>
                </a:cubicBezTo>
                <a:lnTo>
                  <a:pt x="6350" y="11353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973197" y="2706878"/>
            <a:ext cx="417576" cy="398144"/>
          </a:xfrm>
          <a:custGeom>
            <a:avLst/>
            <a:gdLst>
              <a:gd name="connsiteX0" fmla="*/ 137286 w 417576"/>
              <a:gd name="connsiteY0" fmla="*/ 6350 h 398144"/>
              <a:gd name="connsiteX1" fmla="*/ 306958 w 417576"/>
              <a:gd name="connsiteY1" fmla="*/ 137160 h 398144"/>
              <a:gd name="connsiteX2" fmla="*/ 372363 w 417576"/>
              <a:gd name="connsiteY2" fmla="*/ 52323 h 398144"/>
              <a:gd name="connsiteX3" fmla="*/ 411225 w 417576"/>
              <a:gd name="connsiteY3" fmla="*/ 352932 h 398144"/>
              <a:gd name="connsiteX4" fmla="*/ 110617 w 417576"/>
              <a:gd name="connsiteY4" fmla="*/ 391795 h 398144"/>
              <a:gd name="connsiteX5" fmla="*/ 176022 w 417576"/>
              <a:gd name="connsiteY5" fmla="*/ 306958 h 398144"/>
              <a:gd name="connsiteX6" fmla="*/ 6350 w 417576"/>
              <a:gd name="connsiteY6" fmla="*/ 176022 h 398144"/>
              <a:gd name="connsiteX7" fmla="*/ 137286 w 417576"/>
              <a:gd name="connsiteY7" fmla="*/ 6350 h 3981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17576" h="398144">
                <a:moveTo>
                  <a:pt x="137286" y="6350"/>
                </a:moveTo>
                <a:lnTo>
                  <a:pt x="306958" y="137160"/>
                </a:lnTo>
                <a:lnTo>
                  <a:pt x="372363" y="52323"/>
                </a:lnTo>
                <a:lnTo>
                  <a:pt x="411225" y="352932"/>
                </a:lnTo>
                <a:lnTo>
                  <a:pt x="110617" y="391795"/>
                </a:lnTo>
                <a:lnTo>
                  <a:pt x="176022" y="306958"/>
                </a:lnTo>
                <a:lnTo>
                  <a:pt x="6350" y="176022"/>
                </a:lnTo>
                <a:lnTo>
                  <a:pt x="137286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422249" y="3922776"/>
            <a:ext cx="4084599" cy="798448"/>
          </a:xfrm>
          <a:custGeom>
            <a:avLst/>
            <a:gdLst>
              <a:gd name="connsiteX0" fmla="*/ 6350 w 4084599"/>
              <a:gd name="connsiteY0" fmla="*/ 137286 h 798448"/>
              <a:gd name="connsiteX1" fmla="*/ 137312 w 4084599"/>
              <a:gd name="connsiteY1" fmla="*/ 6350 h 798448"/>
              <a:gd name="connsiteX2" fmla="*/ 3947312 w 4084599"/>
              <a:gd name="connsiteY2" fmla="*/ 6350 h 798448"/>
              <a:gd name="connsiteX3" fmla="*/ 4078249 w 4084599"/>
              <a:gd name="connsiteY3" fmla="*/ 137286 h 798448"/>
              <a:gd name="connsiteX4" fmla="*/ 4078249 w 4084599"/>
              <a:gd name="connsiteY4" fmla="*/ 661162 h 798448"/>
              <a:gd name="connsiteX5" fmla="*/ 3947312 w 4084599"/>
              <a:gd name="connsiteY5" fmla="*/ 792098 h 798448"/>
              <a:gd name="connsiteX6" fmla="*/ 137312 w 4084599"/>
              <a:gd name="connsiteY6" fmla="*/ 792098 h 798448"/>
              <a:gd name="connsiteX7" fmla="*/ 6350 w 4084599"/>
              <a:gd name="connsiteY7" fmla="*/ 661162 h 798448"/>
              <a:gd name="connsiteX8" fmla="*/ 6350 w 4084599"/>
              <a:gd name="connsiteY8" fmla="*/ 137286 h 7984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084599" h="798448">
                <a:moveTo>
                  <a:pt x="6350" y="137286"/>
                </a:moveTo>
                <a:cubicBezTo>
                  <a:pt x="6350" y="64896"/>
                  <a:pt x="64985" y="6350"/>
                  <a:pt x="137312" y="6350"/>
                </a:cubicBezTo>
                <a:lnTo>
                  <a:pt x="3947312" y="6350"/>
                </a:lnTo>
                <a:cubicBezTo>
                  <a:pt x="4019702" y="6350"/>
                  <a:pt x="4078249" y="64896"/>
                  <a:pt x="4078249" y="137286"/>
                </a:cubicBezTo>
                <a:lnTo>
                  <a:pt x="4078249" y="661162"/>
                </a:lnTo>
                <a:cubicBezTo>
                  <a:pt x="4078249" y="733425"/>
                  <a:pt x="4019702" y="792098"/>
                  <a:pt x="3947312" y="792098"/>
                </a:cubicBezTo>
                <a:lnTo>
                  <a:pt x="137312" y="792098"/>
                </a:lnTo>
                <a:cubicBezTo>
                  <a:pt x="64985" y="792098"/>
                  <a:pt x="6350" y="733425"/>
                  <a:pt x="6350" y="661162"/>
                </a:cubicBezTo>
                <a:lnTo>
                  <a:pt x="6350" y="137286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500124" y="4929149"/>
            <a:ext cx="6786626" cy="1643126"/>
          </a:xfrm>
          <a:custGeom>
            <a:avLst/>
            <a:gdLst>
              <a:gd name="connsiteX0" fmla="*/ 0 w 6786626"/>
              <a:gd name="connsiteY0" fmla="*/ 1643126 h 1643126"/>
              <a:gd name="connsiteX1" fmla="*/ 6786626 w 6786626"/>
              <a:gd name="connsiteY1" fmla="*/ 1643126 h 1643126"/>
              <a:gd name="connsiteX2" fmla="*/ 6786626 w 6786626"/>
              <a:gd name="connsiteY2" fmla="*/ 0 h 1643126"/>
              <a:gd name="connsiteX3" fmla="*/ 0 w 6786626"/>
              <a:gd name="connsiteY3" fmla="*/ 0 h 1643126"/>
              <a:gd name="connsiteX4" fmla="*/ 0 w 6786626"/>
              <a:gd name="connsiteY4" fmla="*/ 1643126 h 1643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86626" h="1643126">
                <a:moveTo>
                  <a:pt x="0" y="1643126"/>
                </a:moveTo>
                <a:lnTo>
                  <a:pt x="6786626" y="1643126"/>
                </a:lnTo>
                <a:lnTo>
                  <a:pt x="6786626" y="0"/>
                </a:lnTo>
                <a:lnTo>
                  <a:pt x="0" y="0"/>
                </a:lnTo>
                <a:lnTo>
                  <a:pt x="0" y="16431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487424" y="4916449"/>
            <a:ext cx="6812026" cy="1668526"/>
          </a:xfrm>
          <a:custGeom>
            <a:avLst/>
            <a:gdLst>
              <a:gd name="connsiteX0" fmla="*/ 12700 w 6812026"/>
              <a:gd name="connsiteY0" fmla="*/ 1655826 h 1668526"/>
              <a:gd name="connsiteX1" fmla="*/ 6799326 w 6812026"/>
              <a:gd name="connsiteY1" fmla="*/ 1655826 h 1668526"/>
              <a:gd name="connsiteX2" fmla="*/ 6799326 w 6812026"/>
              <a:gd name="connsiteY2" fmla="*/ 12700 h 1668526"/>
              <a:gd name="connsiteX3" fmla="*/ 12700 w 6812026"/>
              <a:gd name="connsiteY3" fmla="*/ 12700 h 1668526"/>
              <a:gd name="connsiteX4" fmla="*/ 12700 w 6812026"/>
              <a:gd name="connsiteY4" fmla="*/ 1655826 h 16685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12026" h="1668526">
                <a:moveTo>
                  <a:pt x="12700" y="1655826"/>
                </a:moveTo>
                <a:lnTo>
                  <a:pt x="6799326" y="1655826"/>
                </a:lnTo>
                <a:lnTo>
                  <a:pt x="6799326" y="12700"/>
                </a:lnTo>
                <a:lnTo>
                  <a:pt x="12700" y="12700"/>
                </a:lnTo>
                <a:lnTo>
                  <a:pt x="12700" y="1655826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533400"/>
            <a:ext cx="2184400" cy="762000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48638"/>
            <a:ext cx="3252724" cy="16263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1384300"/>
            <a:ext cx="2768600" cy="7620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03500"/>
            <a:ext cx="2768600" cy="76200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8900" y="1384300"/>
            <a:ext cx="2552700" cy="762000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3500" y="2552700"/>
            <a:ext cx="2730500" cy="9398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" y="3886200"/>
            <a:ext cx="4318000" cy="90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68400" y="787400"/>
            <a:ext cx="711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Donc…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44500" y="2222500"/>
            <a:ext cx="22225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Deux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volets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intriqués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3898900" y="1651000"/>
            <a:ext cx="21209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macro</a:t>
            </a:r>
            <a:r>
              <a:rPr lang="en-US" altLang="zh-CN" sz="2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circulation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7035800" y="1651000"/>
            <a:ext cx="1623265" cy="31976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4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Hypotension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3924300" y="2870200"/>
            <a:ext cx="2057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micro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circulation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6616700" y="2717800"/>
            <a:ext cx="2278381" cy="6104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457200" algn="l"/>
              </a:tabLst>
            </a:pPr>
            <a:r>
              <a:rPr lang="en-US" altLang="zh-CN" dirty="0"/>
              <a:t>	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Oxygénation</a:t>
            </a:r>
          </a:p>
          <a:p>
            <a:pPr>
              <a:lnSpc>
                <a:spcPts val="2400"/>
              </a:lnSpc>
              <a:tabLst>
                <a:tab pos="457200" algn="l"/>
              </a:tabLst>
            </a:pPr>
            <a:r>
              <a:rPr lang="en-US" altLang="zh-CN" sz="20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tissulaire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cellulaire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571500" y="4267200"/>
            <a:ext cx="8427948" cy="2234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1016000" algn="l"/>
              </a:tabLst>
            </a:pP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600"/>
              </a:lnSpc>
              <a:tabLst>
                <a:tab pos="10160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Doit-on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utiliser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moyen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?  Clinique +++</a:t>
            </a:r>
          </a:p>
          <a:p>
            <a:pPr>
              <a:lnSpc>
                <a:spcPts val="1000"/>
              </a:lnSpc>
            </a:pPr>
            <a:endParaRPr lang="en-US" altLang="zh-CN" sz="2000" dirty="0"/>
          </a:p>
          <a:p>
            <a:pPr>
              <a:lnSpc>
                <a:spcPts val="2600"/>
              </a:lnSpc>
              <a:tabLst>
                <a:tab pos="1016000" algn="l"/>
              </a:tabLst>
            </a:pPr>
            <a:r>
              <a:rPr lang="en-US" altLang="zh-CN" sz="2000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faut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monitorer: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micro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macro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circulation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?</a:t>
            </a:r>
          </a:p>
          <a:p>
            <a:pPr>
              <a:lnSpc>
                <a:spcPts val="1000"/>
              </a:lnSpc>
            </a:pPr>
            <a:endParaRPr lang="en-US" altLang="zh-CN" sz="2000" dirty="0"/>
          </a:p>
          <a:p>
            <a:pPr>
              <a:lnSpc>
                <a:spcPts val="2600"/>
              </a:lnSpc>
              <a:tabLst>
                <a:tab pos="1016000" algn="l"/>
              </a:tabLst>
            </a:pPr>
            <a:r>
              <a:rPr lang="en-US" altLang="zh-CN" sz="2000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Quel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moyen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utiliser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0989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3212" y="496621"/>
            <a:ext cx="7819097" cy="5864323"/>
          </a:xfrm>
          <a:custGeom>
            <a:avLst/>
            <a:gdLst>
              <a:gd name="connsiteX0" fmla="*/ 9144000 w 9144000"/>
              <a:gd name="connsiteY0" fmla="*/ 0 h 6858000"/>
              <a:gd name="connsiteX1" fmla="*/ 9144000 w 9144000"/>
              <a:gd name="connsiteY1" fmla="*/ 6858000 h 6858000"/>
              <a:gd name="connsiteX2" fmla="*/ 0 w 9144000"/>
              <a:gd name="connsiteY2" fmla="*/ 6858000 h 6858000"/>
              <a:gd name="connsiteX3" fmla="*/ 0 w 9144000"/>
              <a:gd name="connsiteY3" fmla="*/ 0 h 6858000"/>
              <a:gd name="connsiteX4" fmla="*/ 9144000 w 9144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9144000" y="0"/>
                </a:move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" name="Freeform 3"/>
          <p:cNvSpPr/>
          <p:nvPr/>
        </p:nvSpPr>
        <p:spPr>
          <a:xfrm>
            <a:off x="1198178" y="1369103"/>
            <a:ext cx="196781" cy="194173"/>
          </a:xfrm>
          <a:custGeom>
            <a:avLst/>
            <a:gdLst>
              <a:gd name="connsiteX0" fmla="*/ 230124 w 230124"/>
              <a:gd name="connsiteY0" fmla="*/ 0 h 227075"/>
              <a:gd name="connsiteX1" fmla="*/ 230124 w 230124"/>
              <a:gd name="connsiteY1" fmla="*/ 227075 h 227075"/>
              <a:gd name="connsiteX2" fmla="*/ 0 w 230124"/>
              <a:gd name="connsiteY2" fmla="*/ 227075 h 227075"/>
              <a:gd name="connsiteX3" fmla="*/ 0 w 230124"/>
              <a:gd name="connsiteY3" fmla="*/ 0 h 227075"/>
              <a:gd name="connsiteX4" fmla="*/ 230124 w 230124"/>
              <a:gd name="connsiteY4" fmla="*/ 0 h 227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0124" h="227075">
                <a:moveTo>
                  <a:pt x="230124" y="0"/>
                </a:moveTo>
                <a:lnTo>
                  <a:pt x="230124" y="227075"/>
                </a:lnTo>
                <a:lnTo>
                  <a:pt x="0" y="227075"/>
                </a:lnTo>
                <a:lnTo>
                  <a:pt x="0" y="0"/>
                </a:lnTo>
                <a:lnTo>
                  <a:pt x="230124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5" name="Freeform 3"/>
          <p:cNvSpPr/>
          <p:nvPr/>
        </p:nvSpPr>
        <p:spPr>
          <a:xfrm>
            <a:off x="1589133" y="1741813"/>
            <a:ext cx="196781" cy="194174"/>
          </a:xfrm>
          <a:custGeom>
            <a:avLst/>
            <a:gdLst>
              <a:gd name="connsiteX0" fmla="*/ 230124 w 230124"/>
              <a:gd name="connsiteY0" fmla="*/ 0 h 227076"/>
              <a:gd name="connsiteX1" fmla="*/ 230124 w 230124"/>
              <a:gd name="connsiteY1" fmla="*/ 227076 h 227076"/>
              <a:gd name="connsiteX2" fmla="*/ 0 w 230124"/>
              <a:gd name="connsiteY2" fmla="*/ 227076 h 227076"/>
              <a:gd name="connsiteX3" fmla="*/ 0 w 230124"/>
              <a:gd name="connsiteY3" fmla="*/ 0 h 227076"/>
              <a:gd name="connsiteX4" fmla="*/ 230124 w 230124"/>
              <a:gd name="connsiteY4" fmla="*/ 0 h 2270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0124" h="227076">
                <a:moveTo>
                  <a:pt x="230124" y="0"/>
                </a:moveTo>
                <a:lnTo>
                  <a:pt x="230124" y="227076"/>
                </a:lnTo>
                <a:lnTo>
                  <a:pt x="0" y="227076"/>
                </a:lnTo>
                <a:lnTo>
                  <a:pt x="0" y="0"/>
                </a:lnTo>
                <a:lnTo>
                  <a:pt x="230124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6" name="Freeform 3"/>
          <p:cNvSpPr/>
          <p:nvPr/>
        </p:nvSpPr>
        <p:spPr>
          <a:xfrm>
            <a:off x="1198178" y="2793482"/>
            <a:ext cx="196781" cy="194173"/>
          </a:xfrm>
          <a:custGeom>
            <a:avLst/>
            <a:gdLst>
              <a:gd name="connsiteX0" fmla="*/ 230124 w 230124"/>
              <a:gd name="connsiteY0" fmla="*/ 0 h 227075"/>
              <a:gd name="connsiteX1" fmla="*/ 230124 w 230124"/>
              <a:gd name="connsiteY1" fmla="*/ 227075 h 227075"/>
              <a:gd name="connsiteX2" fmla="*/ 0 w 230124"/>
              <a:gd name="connsiteY2" fmla="*/ 227075 h 227075"/>
              <a:gd name="connsiteX3" fmla="*/ 0 w 230124"/>
              <a:gd name="connsiteY3" fmla="*/ 0 h 227075"/>
              <a:gd name="connsiteX4" fmla="*/ 230124 w 230124"/>
              <a:gd name="connsiteY4" fmla="*/ 0 h 227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0124" h="227075">
                <a:moveTo>
                  <a:pt x="230124" y="0"/>
                </a:moveTo>
                <a:lnTo>
                  <a:pt x="230124" y="227075"/>
                </a:lnTo>
                <a:lnTo>
                  <a:pt x="0" y="227075"/>
                </a:lnTo>
                <a:lnTo>
                  <a:pt x="0" y="0"/>
                </a:lnTo>
                <a:lnTo>
                  <a:pt x="230124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7" name="Freeform 3"/>
          <p:cNvSpPr/>
          <p:nvPr/>
        </p:nvSpPr>
        <p:spPr>
          <a:xfrm>
            <a:off x="1589133" y="3167495"/>
            <a:ext cx="196781" cy="194174"/>
          </a:xfrm>
          <a:custGeom>
            <a:avLst/>
            <a:gdLst>
              <a:gd name="connsiteX0" fmla="*/ 230124 w 230124"/>
              <a:gd name="connsiteY0" fmla="*/ 0 h 227076"/>
              <a:gd name="connsiteX1" fmla="*/ 230124 w 230124"/>
              <a:gd name="connsiteY1" fmla="*/ 227075 h 227076"/>
              <a:gd name="connsiteX2" fmla="*/ 0 w 230124"/>
              <a:gd name="connsiteY2" fmla="*/ 227075 h 227076"/>
              <a:gd name="connsiteX3" fmla="*/ 0 w 230124"/>
              <a:gd name="connsiteY3" fmla="*/ 0 h 227076"/>
              <a:gd name="connsiteX4" fmla="*/ 230124 w 230124"/>
              <a:gd name="connsiteY4" fmla="*/ 0 h 2270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0124" h="227076">
                <a:moveTo>
                  <a:pt x="230124" y="0"/>
                </a:moveTo>
                <a:lnTo>
                  <a:pt x="230124" y="227075"/>
                </a:lnTo>
                <a:lnTo>
                  <a:pt x="0" y="227075"/>
                </a:lnTo>
                <a:lnTo>
                  <a:pt x="0" y="0"/>
                </a:lnTo>
                <a:lnTo>
                  <a:pt x="230124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8" name="Freeform 3"/>
          <p:cNvSpPr/>
          <p:nvPr/>
        </p:nvSpPr>
        <p:spPr>
          <a:xfrm>
            <a:off x="1198178" y="4771713"/>
            <a:ext cx="196781" cy="194174"/>
          </a:xfrm>
          <a:custGeom>
            <a:avLst/>
            <a:gdLst>
              <a:gd name="connsiteX0" fmla="*/ 230124 w 230124"/>
              <a:gd name="connsiteY0" fmla="*/ 0 h 227076"/>
              <a:gd name="connsiteX1" fmla="*/ 230124 w 230124"/>
              <a:gd name="connsiteY1" fmla="*/ 227075 h 227076"/>
              <a:gd name="connsiteX2" fmla="*/ 0 w 230124"/>
              <a:gd name="connsiteY2" fmla="*/ 227075 h 227076"/>
              <a:gd name="connsiteX3" fmla="*/ 0 w 230124"/>
              <a:gd name="connsiteY3" fmla="*/ 0 h 227076"/>
              <a:gd name="connsiteX4" fmla="*/ 230124 w 230124"/>
              <a:gd name="connsiteY4" fmla="*/ 0 h 2270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0124" h="227076">
                <a:moveTo>
                  <a:pt x="230124" y="0"/>
                </a:moveTo>
                <a:lnTo>
                  <a:pt x="230124" y="227075"/>
                </a:lnTo>
                <a:lnTo>
                  <a:pt x="0" y="227075"/>
                </a:lnTo>
                <a:lnTo>
                  <a:pt x="0" y="0"/>
                </a:lnTo>
                <a:lnTo>
                  <a:pt x="230124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9" name="Freeform 3"/>
          <p:cNvSpPr/>
          <p:nvPr/>
        </p:nvSpPr>
        <p:spPr>
          <a:xfrm>
            <a:off x="1589133" y="5145726"/>
            <a:ext cx="196781" cy="194174"/>
          </a:xfrm>
          <a:custGeom>
            <a:avLst/>
            <a:gdLst>
              <a:gd name="connsiteX0" fmla="*/ 230124 w 230124"/>
              <a:gd name="connsiteY0" fmla="*/ 0 h 227076"/>
              <a:gd name="connsiteX1" fmla="*/ 230124 w 230124"/>
              <a:gd name="connsiteY1" fmla="*/ 227076 h 227076"/>
              <a:gd name="connsiteX2" fmla="*/ 0 w 230124"/>
              <a:gd name="connsiteY2" fmla="*/ 227076 h 227076"/>
              <a:gd name="connsiteX3" fmla="*/ 0 w 230124"/>
              <a:gd name="connsiteY3" fmla="*/ 0 h 227076"/>
              <a:gd name="connsiteX4" fmla="*/ 230124 w 230124"/>
              <a:gd name="connsiteY4" fmla="*/ 0 h 2270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0124" h="227076">
                <a:moveTo>
                  <a:pt x="230124" y="0"/>
                </a:moveTo>
                <a:lnTo>
                  <a:pt x="230124" y="227076"/>
                </a:lnTo>
                <a:lnTo>
                  <a:pt x="0" y="227076"/>
                </a:lnTo>
                <a:lnTo>
                  <a:pt x="0" y="0"/>
                </a:lnTo>
                <a:lnTo>
                  <a:pt x="230124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0" name="Freeform 3"/>
          <p:cNvSpPr/>
          <p:nvPr/>
        </p:nvSpPr>
        <p:spPr>
          <a:xfrm>
            <a:off x="6185449" y="1262242"/>
            <a:ext cx="749330" cy="3290536"/>
          </a:xfrm>
          <a:custGeom>
            <a:avLst/>
            <a:gdLst>
              <a:gd name="connsiteX0" fmla="*/ 19050 w 876300"/>
              <a:gd name="connsiteY0" fmla="*/ 19050 h 3848099"/>
              <a:gd name="connsiteX1" fmla="*/ 438150 w 876300"/>
              <a:gd name="connsiteY1" fmla="*/ 336042 h 3848099"/>
              <a:gd name="connsiteX2" fmla="*/ 438150 w 876300"/>
              <a:gd name="connsiteY2" fmla="*/ 1128521 h 3848099"/>
              <a:gd name="connsiteX3" fmla="*/ 857250 w 876300"/>
              <a:gd name="connsiteY3" fmla="*/ 1445514 h 3848099"/>
              <a:gd name="connsiteX4" fmla="*/ 438150 w 876300"/>
              <a:gd name="connsiteY4" fmla="*/ 1764029 h 3848099"/>
              <a:gd name="connsiteX5" fmla="*/ 438150 w 876300"/>
              <a:gd name="connsiteY5" fmla="*/ 3512057 h 3848099"/>
              <a:gd name="connsiteX6" fmla="*/ 19050 w 876300"/>
              <a:gd name="connsiteY6" fmla="*/ 3829050 h 38480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76300" h="3848099">
                <a:moveTo>
                  <a:pt x="19050" y="19050"/>
                </a:moveTo>
                <a:cubicBezTo>
                  <a:pt x="250697" y="19050"/>
                  <a:pt x="438150" y="160781"/>
                  <a:pt x="438150" y="336042"/>
                </a:cubicBezTo>
                <a:lnTo>
                  <a:pt x="438150" y="1128521"/>
                </a:lnTo>
                <a:cubicBezTo>
                  <a:pt x="438150" y="1303782"/>
                  <a:pt x="625614" y="1445514"/>
                  <a:pt x="857250" y="1445514"/>
                </a:cubicBezTo>
                <a:cubicBezTo>
                  <a:pt x="625614" y="1445514"/>
                  <a:pt x="438150" y="1588770"/>
                  <a:pt x="438150" y="1764029"/>
                </a:cubicBezTo>
                <a:lnTo>
                  <a:pt x="438150" y="3512057"/>
                </a:lnTo>
                <a:cubicBezTo>
                  <a:pt x="438150" y="3687318"/>
                  <a:pt x="250697" y="3829050"/>
                  <a:pt x="19050" y="3829050"/>
                </a:cubicBezTo>
              </a:path>
            </a:pathLst>
          </a:custGeom>
          <a:ln w="38100">
            <a:solidFill>
              <a:srgbClr val="37CBCB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1" name="Freeform 3"/>
          <p:cNvSpPr/>
          <p:nvPr/>
        </p:nvSpPr>
        <p:spPr>
          <a:xfrm>
            <a:off x="6055131" y="2826061"/>
            <a:ext cx="749330" cy="3290537"/>
          </a:xfrm>
          <a:custGeom>
            <a:avLst/>
            <a:gdLst>
              <a:gd name="connsiteX0" fmla="*/ 19050 w 876300"/>
              <a:gd name="connsiteY0" fmla="*/ 19050 h 3848100"/>
              <a:gd name="connsiteX1" fmla="*/ 438150 w 876300"/>
              <a:gd name="connsiteY1" fmla="*/ 336042 h 3848100"/>
              <a:gd name="connsiteX2" fmla="*/ 438150 w 876300"/>
              <a:gd name="connsiteY2" fmla="*/ 2064257 h 3848100"/>
              <a:gd name="connsiteX3" fmla="*/ 857250 w 876300"/>
              <a:gd name="connsiteY3" fmla="*/ 2381250 h 3848100"/>
              <a:gd name="connsiteX4" fmla="*/ 438150 w 876300"/>
              <a:gd name="connsiteY4" fmla="*/ 2698242 h 3848100"/>
              <a:gd name="connsiteX5" fmla="*/ 438150 w 876300"/>
              <a:gd name="connsiteY5" fmla="*/ 3512058 h 3848100"/>
              <a:gd name="connsiteX6" fmla="*/ 19050 w 876300"/>
              <a:gd name="connsiteY6" fmla="*/ 3829050 h 384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76300" h="3848100">
                <a:moveTo>
                  <a:pt x="19050" y="19050"/>
                </a:moveTo>
                <a:cubicBezTo>
                  <a:pt x="250697" y="19050"/>
                  <a:pt x="438150" y="160782"/>
                  <a:pt x="438150" y="336042"/>
                </a:cubicBezTo>
                <a:lnTo>
                  <a:pt x="438150" y="2064257"/>
                </a:lnTo>
                <a:cubicBezTo>
                  <a:pt x="438150" y="2239518"/>
                  <a:pt x="625614" y="2381250"/>
                  <a:pt x="857250" y="2381250"/>
                </a:cubicBezTo>
                <a:cubicBezTo>
                  <a:pt x="625614" y="2381250"/>
                  <a:pt x="438150" y="2522982"/>
                  <a:pt x="438150" y="2698242"/>
                </a:cubicBezTo>
                <a:lnTo>
                  <a:pt x="438150" y="3512058"/>
                </a:lnTo>
                <a:cubicBezTo>
                  <a:pt x="438150" y="3687318"/>
                  <a:pt x="250697" y="3829050"/>
                  <a:pt x="19050" y="3829050"/>
                </a:cubicBezTo>
              </a:path>
            </a:pathLst>
          </a:custGeom>
          <a:ln w="381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2" name="Freeform 3"/>
          <p:cNvSpPr/>
          <p:nvPr/>
        </p:nvSpPr>
        <p:spPr>
          <a:xfrm>
            <a:off x="6917197" y="1993979"/>
            <a:ext cx="1565112" cy="1043849"/>
          </a:xfrm>
          <a:custGeom>
            <a:avLst/>
            <a:gdLst>
              <a:gd name="connsiteX0" fmla="*/ 1830311 w 1830311"/>
              <a:gd name="connsiteY0" fmla="*/ 611123 h 1220723"/>
              <a:gd name="connsiteX1" fmla="*/ 915911 w 1830311"/>
              <a:gd name="connsiteY1" fmla="*/ 0 h 1220723"/>
              <a:gd name="connsiteX2" fmla="*/ 0 w 1830311"/>
              <a:gd name="connsiteY2" fmla="*/ 611123 h 1220723"/>
              <a:gd name="connsiteX3" fmla="*/ 915911 w 1830311"/>
              <a:gd name="connsiteY3" fmla="*/ 1220724 h 1220723"/>
              <a:gd name="connsiteX4" fmla="*/ 1830311 w 1830311"/>
              <a:gd name="connsiteY4" fmla="*/ 611123 h 12207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30311" h="1220723">
                <a:moveTo>
                  <a:pt x="1830311" y="611123"/>
                </a:moveTo>
                <a:cubicBezTo>
                  <a:pt x="1830311" y="274320"/>
                  <a:pt x="1420368" y="0"/>
                  <a:pt x="915911" y="0"/>
                </a:cubicBezTo>
                <a:cubicBezTo>
                  <a:pt x="409943" y="0"/>
                  <a:pt x="0" y="274320"/>
                  <a:pt x="0" y="611123"/>
                </a:cubicBezTo>
                <a:cubicBezTo>
                  <a:pt x="0" y="947928"/>
                  <a:pt x="409943" y="1220724"/>
                  <a:pt x="915911" y="1220724"/>
                </a:cubicBezTo>
                <a:cubicBezTo>
                  <a:pt x="1420368" y="1220724"/>
                  <a:pt x="1830311" y="947928"/>
                  <a:pt x="1830311" y="611123"/>
                </a:cubicBezTo>
              </a:path>
            </a:pathLst>
          </a:custGeom>
          <a:solidFill>
            <a:srgbClr val="37CB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3" name="Freeform 3"/>
          <p:cNvSpPr/>
          <p:nvPr/>
        </p:nvSpPr>
        <p:spPr>
          <a:xfrm>
            <a:off x="6721719" y="4209390"/>
            <a:ext cx="1565112" cy="1434804"/>
          </a:xfrm>
          <a:custGeom>
            <a:avLst/>
            <a:gdLst>
              <a:gd name="connsiteX0" fmla="*/ 1830311 w 1830311"/>
              <a:gd name="connsiteY0" fmla="*/ 839724 h 1677924"/>
              <a:gd name="connsiteX1" fmla="*/ 915911 w 1830311"/>
              <a:gd name="connsiteY1" fmla="*/ 0 h 1677924"/>
              <a:gd name="connsiteX2" fmla="*/ 0 w 1830311"/>
              <a:gd name="connsiteY2" fmla="*/ 839724 h 1677924"/>
              <a:gd name="connsiteX3" fmla="*/ 915911 w 1830311"/>
              <a:gd name="connsiteY3" fmla="*/ 1677924 h 1677924"/>
              <a:gd name="connsiteX4" fmla="*/ 1830311 w 1830311"/>
              <a:gd name="connsiteY4" fmla="*/ 839724 h 16779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30311" h="1677924">
                <a:moveTo>
                  <a:pt x="1830311" y="839724"/>
                </a:moveTo>
                <a:cubicBezTo>
                  <a:pt x="1830311" y="376428"/>
                  <a:pt x="1420368" y="0"/>
                  <a:pt x="915911" y="0"/>
                </a:cubicBezTo>
                <a:cubicBezTo>
                  <a:pt x="409943" y="0"/>
                  <a:pt x="0" y="376428"/>
                  <a:pt x="0" y="839724"/>
                </a:cubicBezTo>
                <a:cubicBezTo>
                  <a:pt x="0" y="1301496"/>
                  <a:pt x="409943" y="1677924"/>
                  <a:pt x="915911" y="1677924"/>
                </a:cubicBezTo>
                <a:cubicBezTo>
                  <a:pt x="1420368" y="1677924"/>
                  <a:pt x="1830311" y="1301496"/>
                  <a:pt x="1830311" y="839724"/>
                </a:cubicBez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" name="TextBox 1"/>
          <p:cNvSpPr txBox="1"/>
          <p:nvPr/>
        </p:nvSpPr>
        <p:spPr>
          <a:xfrm>
            <a:off x="1487801" y="882363"/>
            <a:ext cx="4833054" cy="50603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35"/>
              </a:lnSpc>
              <a:tabLst>
                <a:tab pos="336653" algn="l"/>
                <a:tab pos="2454308" algn="l"/>
              </a:tabLst>
            </a:pPr>
            <a:r>
              <a:rPr lang="en-US" altLang="zh-CN" sz="1539" dirty="0"/>
              <a:t>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Pourquoi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239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822"/>
              </a:lnSpc>
              <a:tabLst>
                <a:tab pos="336653" algn="l"/>
                <a:tab pos="2454308" algn="l"/>
              </a:tabLst>
            </a:pPr>
            <a:r>
              <a:rPr lang="en-US" altLang="zh-CN" sz="222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Toujours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2907"/>
              </a:lnSpc>
              <a:tabLst>
                <a:tab pos="336653" algn="l"/>
                <a:tab pos="2454308" algn="l"/>
              </a:tabLst>
            </a:pPr>
            <a:r>
              <a:rPr lang="en-US" altLang="zh-CN" sz="1539" dirty="0"/>
              <a:t>	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détecter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prévenir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les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incidents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</a:p>
          <a:p>
            <a:pPr>
              <a:lnSpc>
                <a:spcPts val="2394"/>
              </a:lnSpc>
              <a:tabLst>
                <a:tab pos="336653" algn="l"/>
                <a:tab pos="2454308" algn="l"/>
              </a:tabLst>
            </a:pPr>
            <a:r>
              <a:rPr lang="en-US" altLang="zh-CN" sz="1539" dirty="0"/>
              <a:t>	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accidents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3249"/>
              </a:lnSpc>
              <a:tabLst>
                <a:tab pos="336653" algn="l"/>
                <a:tab pos="2454308" algn="l"/>
              </a:tabLst>
            </a:pPr>
            <a:r>
              <a:rPr lang="en-US" altLang="zh-CN" sz="222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anesthésie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2907"/>
              </a:lnSpc>
              <a:tabLst>
                <a:tab pos="336653" algn="l"/>
                <a:tab pos="2454308" algn="l"/>
              </a:tabLst>
            </a:pPr>
            <a:r>
              <a:rPr lang="en-US" altLang="zh-CN" sz="1539" dirty="0"/>
              <a:t>	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S’assurer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malgré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les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modifications</a:t>
            </a:r>
          </a:p>
          <a:p>
            <a:pPr>
              <a:lnSpc>
                <a:spcPts val="2394"/>
              </a:lnSpc>
              <a:tabLst>
                <a:tab pos="336653" algn="l"/>
                <a:tab pos="2454308" algn="l"/>
              </a:tabLst>
            </a:pPr>
            <a:r>
              <a:rPr lang="en-US" altLang="zh-CN" sz="1539" dirty="0"/>
              <a:t>	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physiologiques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liées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l’anesthésie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</a:p>
          <a:p>
            <a:pPr>
              <a:lnSpc>
                <a:spcPts val="2394"/>
              </a:lnSpc>
              <a:tabLst>
                <a:tab pos="336653" algn="l"/>
                <a:tab pos="2454308" algn="l"/>
              </a:tabLst>
            </a:pPr>
            <a:r>
              <a:rPr lang="en-US" altLang="zh-CN" sz="1539" dirty="0"/>
              <a:t>	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chirurgie,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apports correspondent</a:t>
            </a:r>
          </a:p>
          <a:p>
            <a:pPr>
              <a:lnSpc>
                <a:spcPts val="2394"/>
              </a:lnSpc>
              <a:tabLst>
                <a:tab pos="336653" algn="l"/>
                <a:tab pos="2454308" algn="l"/>
              </a:tabLst>
            </a:pPr>
            <a:r>
              <a:rPr lang="en-US" altLang="zh-CN" sz="1539" i="1" dirty="0">
                <a:solidFill>
                  <a:srgbClr val="FF0000"/>
                </a:solidFill>
              </a:rPr>
              <a:t>	</a:t>
            </a:r>
            <a:r>
              <a:rPr lang="en-US" altLang="zh-CN" sz="2227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toujours aux besoins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822"/>
              </a:lnSpc>
              <a:tabLst>
                <a:tab pos="336653" algn="l"/>
                <a:tab pos="2454308" algn="l"/>
              </a:tabLst>
            </a:pPr>
            <a:r>
              <a:rPr lang="en-US" altLang="zh-CN" sz="222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réanimation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2907"/>
              </a:lnSpc>
              <a:tabLst>
                <a:tab pos="336653" algn="l"/>
                <a:tab pos="2454308" algn="l"/>
              </a:tabLst>
            </a:pPr>
            <a:r>
              <a:rPr lang="en-US" altLang="zh-CN" sz="1539" dirty="0"/>
              <a:t>	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Détecter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aider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traitement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</a:t>
            </a:r>
          </a:p>
          <a:p>
            <a:pPr>
              <a:lnSpc>
                <a:spcPts val="2394"/>
              </a:lnSpc>
              <a:tabLst>
                <a:tab pos="336653" algn="l"/>
                <a:tab pos="2454308" algn="l"/>
              </a:tabLst>
            </a:pPr>
            <a:r>
              <a:rPr lang="en-US" altLang="zh-CN" sz="1539" dirty="0"/>
              <a:t>	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défaillances</a:t>
            </a:r>
            <a:r>
              <a:rPr lang="en-US" altLang="zh-CN" sz="22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2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d’organe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733112" y="2348445"/>
            <a:ext cx="1558440" cy="407759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9"/>
              </a:lnSpc>
              <a:tabLst>
                <a:tab pos="162897" algn="l"/>
                <a:tab pos="260634" algn="l"/>
                <a:tab pos="325793" algn="l"/>
                <a:tab pos="401811" algn="l"/>
              </a:tabLst>
            </a:pPr>
            <a:r>
              <a:rPr lang="en-US" altLang="zh-CN" sz="1539" dirty="0"/>
              <a:t>	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Monitorage</a:t>
            </a:r>
          </a:p>
          <a:p>
            <a:pPr>
              <a:lnSpc>
                <a:spcPts val="2394"/>
              </a:lnSpc>
              <a:tabLst>
                <a:tab pos="162897" algn="l"/>
                <a:tab pos="260634" algn="l"/>
                <a:tab pos="325793" algn="l"/>
                <a:tab pos="401811" algn="l"/>
              </a:tabLst>
            </a:pPr>
            <a:r>
              <a:rPr lang="en-US" altLang="zh-CN" sz="1539" dirty="0"/>
              <a:t>		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obligatoire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822"/>
              </a:lnSpc>
              <a:tabLst>
                <a:tab pos="162897" algn="l"/>
                <a:tab pos="260634" algn="l"/>
                <a:tab pos="325793" algn="l"/>
                <a:tab pos="401811" algn="l"/>
              </a:tabLst>
            </a:pPr>
            <a:r>
              <a:rPr lang="en-US" altLang="zh-CN" sz="1539" dirty="0"/>
              <a:t>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Monitorage</a:t>
            </a:r>
          </a:p>
          <a:p>
            <a:pPr>
              <a:lnSpc>
                <a:spcPts val="2394"/>
              </a:lnSpc>
              <a:tabLst>
                <a:tab pos="162897" algn="l"/>
                <a:tab pos="260634" algn="l"/>
                <a:tab pos="325793" algn="l"/>
                <a:tab pos="401811" algn="l"/>
              </a:tabLst>
            </a:pPr>
            <a:r>
              <a:rPr lang="en-US" altLang="zh-CN" sz="1539" dirty="0"/>
              <a:t>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complexe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  <a:tabLst>
                <a:tab pos="162897" algn="l"/>
                <a:tab pos="260634" algn="l"/>
                <a:tab pos="325793" algn="l"/>
                <a:tab pos="401811" algn="l"/>
              </a:tabLst>
            </a:pPr>
            <a:endParaRPr lang="en-US" altLang="zh-CN" sz="688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78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1422400"/>
            <a:ext cx="6731000" cy="5308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95400" y="203200"/>
            <a:ext cx="7696787" cy="10336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241300" algn="l"/>
              </a:tabLst>
            </a:pP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Explorations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Hémodynamiques</a:t>
            </a:r>
          </a:p>
          <a:p>
            <a:pPr>
              <a:lnSpc>
                <a:spcPts val="3800"/>
              </a:lnSpc>
              <a:tabLst>
                <a:tab pos="2413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Invasive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95700" y="5600700"/>
            <a:ext cx="5156200" cy="1130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1752600" algn="l"/>
              </a:tabLst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4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700"/>
              </a:lnSpc>
              <a:tabLst>
                <a:tab pos="1752600" algn="l"/>
              </a:tabLst>
            </a:pPr>
            <a:r>
              <a:rPr lang="en-US" altLang="zh-CN" dirty="0"/>
              <a:t>	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X.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Monnet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35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ème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Congrès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SRLF,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2007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95400" y="25400"/>
            <a:ext cx="64008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Explorations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Hémodynamiques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82600" y="635000"/>
            <a:ext cx="8527078" cy="10752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10541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Invasive</a:t>
            </a:r>
            <a:endParaRPr lang="en-US" altLang="zh-CN" sz="3206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000"/>
              </a:lnSpc>
              <a:tabLst>
                <a:tab pos="1054100" algn="l"/>
              </a:tabLst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Diastolique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(PAD)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700" y="1562100"/>
            <a:ext cx="3111500" cy="42799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4100" y="1562100"/>
            <a:ext cx="3136900" cy="4279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82600" y="63500"/>
            <a:ext cx="72263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812800" algn="l"/>
                <a:tab pos="1054100" algn="l"/>
              </a:tabLst>
            </a:pPr>
            <a:r>
              <a:rPr lang="en-US" altLang="zh-CN" dirty="0"/>
              <a:t>	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Explorations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Hémodynamiques</a:t>
            </a:r>
          </a:p>
          <a:p>
            <a:pPr>
              <a:lnSpc>
                <a:spcPts val="3800"/>
              </a:lnSpc>
              <a:tabLst>
                <a:tab pos="812800" algn="l"/>
                <a:tab pos="1054100" algn="l"/>
              </a:tabLst>
            </a:pPr>
            <a:r>
              <a:rPr lang="en-US" altLang="zh-CN" dirty="0"/>
              <a:t>	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000"/>
              </a:lnSpc>
              <a:tabLst>
                <a:tab pos="812800" algn="l"/>
                <a:tab pos="1054100" algn="l"/>
              </a:tabLst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Diastolique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(PAD)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206500" y="5803900"/>
            <a:ext cx="7086600" cy="914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3162300" algn="l"/>
              </a:tabLst>
            </a:pP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Vasopresseur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quelque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soit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volémie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000"/>
              </a:lnSpc>
              <a:tabLst>
                <a:tab pos="3162300" algn="l"/>
              </a:tabLst>
            </a:pPr>
            <a:r>
              <a:rPr lang="en-US" altLang="zh-CN" dirty="0"/>
              <a:t>	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Conférence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consensus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SFAR/SRLF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2006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3F3D28BB-795A-0B46-BAC2-3BFBFDA8E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1113"/>
            <a:ext cx="7772400" cy="9144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fr-FR" altLang="x-none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DEFINITIONS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9F09193-6C09-5C40-9F2B-2493E5B70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81074"/>
            <a:ext cx="9144000" cy="5724525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r>
              <a:rPr lang="fr-FR" altLang="x-none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		</a:t>
            </a:r>
            <a:r>
              <a:rPr lang="fr-FR" altLang="x-none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Etat de Choc </a:t>
            </a:r>
            <a:r>
              <a:rPr lang="fr-FR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souffrance cellulaire par</a:t>
            </a:r>
          </a:p>
          <a:p>
            <a:pPr marL="755650" lvl="1">
              <a:buFont typeface="Arial" charset="0"/>
              <a:buChar char="–"/>
              <a:defRPr/>
            </a:pPr>
            <a:r>
              <a:rPr lang="fr-FR" altLang="x-none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défaut de perfusion tissulaire à l</a:t>
            </a:r>
            <a:r>
              <a:rPr lang="ja-JP" altLang="fr-FR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origine d</a:t>
            </a:r>
            <a:r>
              <a:rPr lang="ja-JP" altLang="fr-FR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 manque d</a:t>
            </a:r>
            <a:r>
              <a:rPr lang="ja-JP" altLang="fr-FR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apport d</a:t>
            </a:r>
            <a:r>
              <a:rPr lang="ja-JP" altLang="fr-FR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oxygène (hypoxie cellulaire) 			et/ou</a:t>
            </a:r>
          </a:p>
          <a:p>
            <a:pPr marL="755650" lvl="1">
              <a:buFont typeface="Arial" charset="0"/>
              <a:buChar char="–"/>
              <a:defRPr/>
            </a:pPr>
            <a:r>
              <a:rPr lang="fr-FR" altLang="x-none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défaut de production d</a:t>
            </a:r>
            <a:r>
              <a:rPr lang="ja-JP" altLang="fr-FR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ATP (carence énergétique)</a:t>
            </a:r>
          </a:p>
          <a:p>
            <a:pPr marL="469900" lvl="1" indent="0">
              <a:buNone/>
              <a:defRPr/>
            </a:pPr>
            <a:endParaRPr lang="fr-FR" altLang="ja-JP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5650" lvl="1">
              <a:buFontTx/>
              <a:buNone/>
              <a:defRPr/>
            </a:pPr>
            <a:r>
              <a:rPr lang="fr-FR" altLang="x-none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charset="2"/>
              </a:rPr>
              <a:t> </a:t>
            </a:r>
            <a:r>
              <a:rPr lang="fr-FR" altLang="x-none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entraînant une défaillance d</a:t>
            </a:r>
            <a:r>
              <a:rPr lang="ja-JP" altLang="fr-FR" sz="32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altLang="ja-JP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organes </a:t>
            </a:r>
            <a:r>
              <a:rPr lang="fr-FR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(= souffrance viscérale) et </a:t>
            </a:r>
            <a:r>
              <a:rPr lang="fr-FR" altLang="ja-JP" sz="3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fine</a:t>
            </a:r>
            <a:r>
              <a:rPr lang="fr-FR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 mort</a:t>
            </a:r>
          </a:p>
          <a:p>
            <a:pPr marL="0" indent="0">
              <a:buFontTx/>
              <a:buNone/>
              <a:defRPr/>
            </a:pPr>
            <a:r>
              <a:rPr lang="fr-FR" altLang="x-none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fr-FR" altLang="x-none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Collapsus</a:t>
            </a:r>
            <a:r>
              <a:rPr lang="fr-FR" altLang="x-none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x-none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chute importante et brutale de la TA</a:t>
            </a:r>
          </a:p>
          <a:p>
            <a:pPr marL="0" indent="0">
              <a:buFontTx/>
              <a:buNone/>
              <a:defRPr/>
            </a:pPr>
            <a:endParaRPr lang="fr-FR" altLang="x-non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fr-FR" altLang="x-none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Hypotension isolée </a:t>
            </a:r>
            <a:r>
              <a:rPr lang="fr-FR" altLang="x-none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charset="2"/>
              </a:rPr>
              <a:t>ne veut pas dire choc et </a:t>
            </a:r>
          </a:p>
          <a:p>
            <a:pPr marL="0" indent="0" algn="ctr">
              <a:buFontTx/>
              <a:buNone/>
              <a:defRPr/>
            </a:pPr>
            <a:r>
              <a:rPr lang="fr-FR" altLang="x-none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charset="2"/>
              </a:rPr>
              <a:t>choc ne veut pas dire hypotension !</a:t>
            </a:r>
          </a:p>
        </p:txBody>
      </p:sp>
    </p:spTree>
    <p:extLst>
      <p:ext uri="{BB962C8B-B14F-4D97-AF65-F5344CB8AC3E}">
        <p14:creationId xmlns:p14="http://schemas.microsoft.com/office/powerpoint/2010/main" val="1181974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95400" y="25400"/>
            <a:ext cx="64008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Explorations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Hémodynamiques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82600" y="635000"/>
            <a:ext cx="6985000" cy="104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10541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000"/>
              </a:lnSpc>
              <a:tabLst>
                <a:tab pos="1054100" algn="l"/>
              </a:tabLst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Moyenne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(PAM)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82600" y="63500"/>
            <a:ext cx="72263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812800" algn="l"/>
                <a:tab pos="1054100" algn="l"/>
              </a:tabLst>
            </a:pPr>
            <a:r>
              <a:rPr lang="en-US" altLang="zh-CN" dirty="0"/>
              <a:t>	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Explorations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Hémodynamiques</a:t>
            </a:r>
          </a:p>
          <a:p>
            <a:pPr>
              <a:lnSpc>
                <a:spcPts val="3800"/>
              </a:lnSpc>
              <a:tabLst>
                <a:tab pos="812800" algn="l"/>
                <a:tab pos="1054100" algn="l"/>
              </a:tabLst>
            </a:pPr>
            <a:r>
              <a:rPr lang="en-US" altLang="zh-CN" dirty="0"/>
              <a:t>	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000"/>
              </a:lnSpc>
              <a:tabLst>
                <a:tab pos="812800" algn="l"/>
                <a:tab pos="1054100" algn="l"/>
              </a:tabLst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Moyenne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(PAM)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797300" y="5549900"/>
            <a:ext cx="33274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/>
            </a:pPr>
            <a:r>
              <a:rPr lang="en-US" altLang="zh-CN" sz="48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65</a:t>
            </a:r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mm</a:t>
            </a:r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Hg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1498600"/>
            <a:ext cx="6807200" cy="5359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95400" y="25400"/>
            <a:ext cx="64008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Explorations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Hémodynamiques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536700" y="609600"/>
            <a:ext cx="59182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82600" y="1257300"/>
            <a:ext cx="33909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Pulsée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(PP)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4417872" y="3140827"/>
            <a:ext cx="938432" cy="339717"/>
          </a:xfrm>
          <a:custGeom>
            <a:avLst/>
            <a:gdLst>
              <a:gd name="connsiteX0" fmla="*/ 0 w 938432"/>
              <a:gd name="connsiteY0" fmla="*/ 339717 h 339717"/>
              <a:gd name="connsiteX1" fmla="*/ 938432 w 938432"/>
              <a:gd name="connsiteY1" fmla="*/ 339717 h 339717"/>
              <a:gd name="connsiteX2" fmla="*/ 938432 w 938432"/>
              <a:gd name="connsiteY2" fmla="*/ 0 h 339717"/>
              <a:gd name="connsiteX3" fmla="*/ 0 w 938432"/>
              <a:gd name="connsiteY3" fmla="*/ 0 h 339717"/>
              <a:gd name="connsiteX4" fmla="*/ 0 w 938432"/>
              <a:gd name="connsiteY4" fmla="*/ 339717 h 3397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38432" h="339717">
                <a:moveTo>
                  <a:pt x="0" y="339717"/>
                </a:moveTo>
                <a:lnTo>
                  <a:pt x="938432" y="339717"/>
                </a:lnTo>
                <a:lnTo>
                  <a:pt x="938432" y="0"/>
                </a:lnTo>
                <a:lnTo>
                  <a:pt x="0" y="0"/>
                </a:lnTo>
                <a:lnTo>
                  <a:pt x="0" y="339717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4410033" y="3132988"/>
            <a:ext cx="954109" cy="355394"/>
          </a:xfrm>
          <a:custGeom>
            <a:avLst/>
            <a:gdLst>
              <a:gd name="connsiteX0" fmla="*/ 7838 w 954109"/>
              <a:gd name="connsiteY0" fmla="*/ 347555 h 355394"/>
              <a:gd name="connsiteX1" fmla="*/ 946270 w 954109"/>
              <a:gd name="connsiteY1" fmla="*/ 347555 h 355394"/>
              <a:gd name="connsiteX2" fmla="*/ 946270 w 954109"/>
              <a:gd name="connsiteY2" fmla="*/ 7838 h 355394"/>
              <a:gd name="connsiteX3" fmla="*/ 7838 w 954109"/>
              <a:gd name="connsiteY3" fmla="*/ 7838 h 355394"/>
              <a:gd name="connsiteX4" fmla="*/ 7838 w 954109"/>
              <a:gd name="connsiteY4" fmla="*/ 347555 h 3553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54109" h="355394">
                <a:moveTo>
                  <a:pt x="7838" y="347555"/>
                </a:moveTo>
                <a:lnTo>
                  <a:pt x="946270" y="347555"/>
                </a:lnTo>
                <a:lnTo>
                  <a:pt x="946270" y="7838"/>
                </a:lnTo>
                <a:lnTo>
                  <a:pt x="7838" y="7838"/>
                </a:lnTo>
                <a:lnTo>
                  <a:pt x="7838" y="34755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4548500" y="2525155"/>
            <a:ext cx="687626" cy="348079"/>
          </a:xfrm>
          <a:custGeom>
            <a:avLst/>
            <a:gdLst>
              <a:gd name="connsiteX0" fmla="*/ 0 w 687626"/>
              <a:gd name="connsiteY0" fmla="*/ 348079 h 348079"/>
              <a:gd name="connsiteX1" fmla="*/ 687626 w 687626"/>
              <a:gd name="connsiteY1" fmla="*/ 348079 h 348079"/>
              <a:gd name="connsiteX2" fmla="*/ 687626 w 687626"/>
              <a:gd name="connsiteY2" fmla="*/ 0 h 348079"/>
              <a:gd name="connsiteX3" fmla="*/ 0 w 687626"/>
              <a:gd name="connsiteY3" fmla="*/ 0 h 348079"/>
              <a:gd name="connsiteX4" fmla="*/ 0 w 687626"/>
              <a:gd name="connsiteY4" fmla="*/ 348079 h 3480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7626" h="348079">
                <a:moveTo>
                  <a:pt x="0" y="348079"/>
                </a:moveTo>
                <a:lnTo>
                  <a:pt x="687626" y="348079"/>
                </a:lnTo>
                <a:lnTo>
                  <a:pt x="687626" y="0"/>
                </a:lnTo>
                <a:lnTo>
                  <a:pt x="0" y="0"/>
                </a:lnTo>
                <a:lnTo>
                  <a:pt x="0" y="348079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4540661" y="2517316"/>
            <a:ext cx="703303" cy="363756"/>
          </a:xfrm>
          <a:custGeom>
            <a:avLst/>
            <a:gdLst>
              <a:gd name="connsiteX0" fmla="*/ 7838 w 703303"/>
              <a:gd name="connsiteY0" fmla="*/ 355918 h 363756"/>
              <a:gd name="connsiteX1" fmla="*/ 695464 w 703303"/>
              <a:gd name="connsiteY1" fmla="*/ 355918 h 363756"/>
              <a:gd name="connsiteX2" fmla="*/ 695464 w 703303"/>
              <a:gd name="connsiteY2" fmla="*/ 7838 h 363756"/>
              <a:gd name="connsiteX3" fmla="*/ 7838 w 703303"/>
              <a:gd name="connsiteY3" fmla="*/ 7838 h 363756"/>
              <a:gd name="connsiteX4" fmla="*/ 7838 w 703303"/>
              <a:gd name="connsiteY4" fmla="*/ 355918 h 3637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03303" h="363756">
                <a:moveTo>
                  <a:pt x="7838" y="355918"/>
                </a:moveTo>
                <a:lnTo>
                  <a:pt x="695464" y="355918"/>
                </a:lnTo>
                <a:lnTo>
                  <a:pt x="695464" y="7838"/>
                </a:lnTo>
                <a:lnTo>
                  <a:pt x="7838" y="7838"/>
                </a:lnTo>
                <a:lnTo>
                  <a:pt x="7838" y="35591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486488" y="1821678"/>
            <a:ext cx="1852829" cy="331354"/>
          </a:xfrm>
          <a:custGeom>
            <a:avLst/>
            <a:gdLst>
              <a:gd name="connsiteX0" fmla="*/ 0 w 1852829"/>
              <a:gd name="connsiteY0" fmla="*/ 331354 h 331354"/>
              <a:gd name="connsiteX1" fmla="*/ 1852829 w 1852829"/>
              <a:gd name="connsiteY1" fmla="*/ 331354 h 331354"/>
              <a:gd name="connsiteX2" fmla="*/ 1852829 w 1852829"/>
              <a:gd name="connsiteY2" fmla="*/ 0 h 331354"/>
              <a:gd name="connsiteX3" fmla="*/ 0 w 1852829"/>
              <a:gd name="connsiteY3" fmla="*/ 0 h 331354"/>
              <a:gd name="connsiteX4" fmla="*/ 0 w 1852829"/>
              <a:gd name="connsiteY4" fmla="*/ 331354 h 331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52829" h="331354">
                <a:moveTo>
                  <a:pt x="0" y="331354"/>
                </a:moveTo>
                <a:lnTo>
                  <a:pt x="1852829" y="331354"/>
                </a:lnTo>
                <a:lnTo>
                  <a:pt x="1852829" y="0"/>
                </a:lnTo>
                <a:lnTo>
                  <a:pt x="0" y="0"/>
                </a:lnTo>
                <a:lnTo>
                  <a:pt x="0" y="33135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478649" y="1813840"/>
            <a:ext cx="1868506" cy="347032"/>
          </a:xfrm>
          <a:custGeom>
            <a:avLst/>
            <a:gdLst>
              <a:gd name="connsiteX0" fmla="*/ 7838 w 1868506"/>
              <a:gd name="connsiteY0" fmla="*/ 339193 h 347032"/>
              <a:gd name="connsiteX1" fmla="*/ 1860667 w 1868506"/>
              <a:gd name="connsiteY1" fmla="*/ 339193 h 347032"/>
              <a:gd name="connsiteX2" fmla="*/ 1860667 w 1868506"/>
              <a:gd name="connsiteY2" fmla="*/ 7838 h 347032"/>
              <a:gd name="connsiteX3" fmla="*/ 7838 w 1868506"/>
              <a:gd name="connsiteY3" fmla="*/ 7838 h 347032"/>
              <a:gd name="connsiteX4" fmla="*/ 7838 w 1868506"/>
              <a:gd name="connsiteY4" fmla="*/ 339193 h 3470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68506" h="347032">
                <a:moveTo>
                  <a:pt x="7838" y="339193"/>
                </a:moveTo>
                <a:lnTo>
                  <a:pt x="1860667" y="339193"/>
                </a:lnTo>
                <a:lnTo>
                  <a:pt x="1860667" y="7838"/>
                </a:lnTo>
                <a:lnTo>
                  <a:pt x="7838" y="7838"/>
                </a:lnTo>
                <a:lnTo>
                  <a:pt x="7838" y="33919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623386" y="5115431"/>
            <a:ext cx="1391973" cy="550864"/>
          </a:xfrm>
          <a:custGeom>
            <a:avLst/>
            <a:gdLst>
              <a:gd name="connsiteX0" fmla="*/ 0 w 1391973"/>
              <a:gd name="connsiteY0" fmla="*/ 550864 h 550864"/>
              <a:gd name="connsiteX1" fmla="*/ 1391973 w 1391973"/>
              <a:gd name="connsiteY1" fmla="*/ 550864 h 550864"/>
              <a:gd name="connsiteX2" fmla="*/ 1391973 w 1391973"/>
              <a:gd name="connsiteY2" fmla="*/ 0 h 550864"/>
              <a:gd name="connsiteX3" fmla="*/ 0 w 1391973"/>
              <a:gd name="connsiteY3" fmla="*/ 0 h 550864"/>
              <a:gd name="connsiteX4" fmla="*/ 0 w 1391973"/>
              <a:gd name="connsiteY4" fmla="*/ 550864 h 5508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91973" h="550864">
                <a:moveTo>
                  <a:pt x="0" y="550864"/>
                </a:moveTo>
                <a:lnTo>
                  <a:pt x="1391973" y="550864"/>
                </a:lnTo>
                <a:lnTo>
                  <a:pt x="1391973" y="0"/>
                </a:lnTo>
                <a:lnTo>
                  <a:pt x="0" y="0"/>
                </a:lnTo>
                <a:lnTo>
                  <a:pt x="0" y="55086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615548" y="5107592"/>
            <a:ext cx="1407650" cy="566542"/>
          </a:xfrm>
          <a:custGeom>
            <a:avLst/>
            <a:gdLst>
              <a:gd name="connsiteX0" fmla="*/ 7838 w 1407650"/>
              <a:gd name="connsiteY0" fmla="*/ 558703 h 566542"/>
              <a:gd name="connsiteX1" fmla="*/ 1399811 w 1407650"/>
              <a:gd name="connsiteY1" fmla="*/ 558703 h 566542"/>
              <a:gd name="connsiteX2" fmla="*/ 1399811 w 1407650"/>
              <a:gd name="connsiteY2" fmla="*/ 7838 h 566542"/>
              <a:gd name="connsiteX3" fmla="*/ 7838 w 1407650"/>
              <a:gd name="connsiteY3" fmla="*/ 7838 h 566542"/>
              <a:gd name="connsiteX4" fmla="*/ 7838 w 1407650"/>
              <a:gd name="connsiteY4" fmla="*/ 558703 h 5665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07650" h="566542">
                <a:moveTo>
                  <a:pt x="7838" y="558703"/>
                </a:moveTo>
                <a:lnTo>
                  <a:pt x="1399811" y="558703"/>
                </a:lnTo>
                <a:lnTo>
                  <a:pt x="1399811" y="7838"/>
                </a:lnTo>
                <a:lnTo>
                  <a:pt x="7838" y="7838"/>
                </a:lnTo>
                <a:lnTo>
                  <a:pt x="7838" y="55870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7161062" y="4337740"/>
            <a:ext cx="880956" cy="559226"/>
          </a:xfrm>
          <a:custGeom>
            <a:avLst/>
            <a:gdLst>
              <a:gd name="connsiteX0" fmla="*/ 0 w 880956"/>
              <a:gd name="connsiteY0" fmla="*/ 559226 h 559226"/>
              <a:gd name="connsiteX1" fmla="*/ 880956 w 880956"/>
              <a:gd name="connsiteY1" fmla="*/ 559226 h 559226"/>
              <a:gd name="connsiteX2" fmla="*/ 880956 w 880956"/>
              <a:gd name="connsiteY2" fmla="*/ 0 h 559226"/>
              <a:gd name="connsiteX3" fmla="*/ 0 w 880956"/>
              <a:gd name="connsiteY3" fmla="*/ 0 h 559226"/>
              <a:gd name="connsiteX4" fmla="*/ 0 w 880956"/>
              <a:gd name="connsiteY4" fmla="*/ 559226 h 5592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80956" h="559226">
                <a:moveTo>
                  <a:pt x="0" y="559226"/>
                </a:moveTo>
                <a:lnTo>
                  <a:pt x="880956" y="559226"/>
                </a:lnTo>
                <a:lnTo>
                  <a:pt x="880956" y="0"/>
                </a:lnTo>
                <a:lnTo>
                  <a:pt x="0" y="0"/>
                </a:lnTo>
                <a:lnTo>
                  <a:pt x="0" y="5592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7153224" y="4329901"/>
            <a:ext cx="896633" cy="574904"/>
          </a:xfrm>
          <a:custGeom>
            <a:avLst/>
            <a:gdLst>
              <a:gd name="connsiteX0" fmla="*/ 7838 w 896633"/>
              <a:gd name="connsiteY0" fmla="*/ 567065 h 574904"/>
              <a:gd name="connsiteX1" fmla="*/ 888794 w 896633"/>
              <a:gd name="connsiteY1" fmla="*/ 567065 h 574904"/>
              <a:gd name="connsiteX2" fmla="*/ 888794 w 896633"/>
              <a:gd name="connsiteY2" fmla="*/ 7838 h 574904"/>
              <a:gd name="connsiteX3" fmla="*/ 7838 w 896633"/>
              <a:gd name="connsiteY3" fmla="*/ 7838 h 574904"/>
              <a:gd name="connsiteX4" fmla="*/ 7838 w 896633"/>
              <a:gd name="connsiteY4" fmla="*/ 567065 h 5749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96633" h="574904">
                <a:moveTo>
                  <a:pt x="7838" y="567065"/>
                </a:moveTo>
                <a:lnTo>
                  <a:pt x="888794" y="567065"/>
                </a:lnTo>
                <a:lnTo>
                  <a:pt x="888794" y="7838"/>
                </a:lnTo>
                <a:lnTo>
                  <a:pt x="7838" y="7838"/>
                </a:lnTo>
                <a:lnTo>
                  <a:pt x="7838" y="56706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6529867" y="5319261"/>
            <a:ext cx="776453" cy="347034"/>
          </a:xfrm>
          <a:custGeom>
            <a:avLst/>
            <a:gdLst>
              <a:gd name="connsiteX0" fmla="*/ 0 w 776453"/>
              <a:gd name="connsiteY0" fmla="*/ 347034 h 347034"/>
              <a:gd name="connsiteX1" fmla="*/ 776453 w 776453"/>
              <a:gd name="connsiteY1" fmla="*/ 347034 h 347034"/>
              <a:gd name="connsiteX2" fmla="*/ 776453 w 776453"/>
              <a:gd name="connsiteY2" fmla="*/ 0 h 347034"/>
              <a:gd name="connsiteX3" fmla="*/ 0 w 776453"/>
              <a:gd name="connsiteY3" fmla="*/ 0 h 347034"/>
              <a:gd name="connsiteX4" fmla="*/ 0 w 776453"/>
              <a:gd name="connsiteY4" fmla="*/ 347034 h 3470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76453" h="347034">
                <a:moveTo>
                  <a:pt x="0" y="347034"/>
                </a:moveTo>
                <a:lnTo>
                  <a:pt x="776453" y="347034"/>
                </a:lnTo>
                <a:lnTo>
                  <a:pt x="776453" y="0"/>
                </a:lnTo>
                <a:lnTo>
                  <a:pt x="0" y="0"/>
                </a:lnTo>
                <a:lnTo>
                  <a:pt x="0" y="34703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6522029" y="5311422"/>
            <a:ext cx="792130" cy="362711"/>
          </a:xfrm>
          <a:custGeom>
            <a:avLst/>
            <a:gdLst>
              <a:gd name="connsiteX0" fmla="*/ 7838 w 792130"/>
              <a:gd name="connsiteY0" fmla="*/ 354872 h 362711"/>
              <a:gd name="connsiteX1" fmla="*/ 784291 w 792130"/>
              <a:gd name="connsiteY1" fmla="*/ 354872 h 362711"/>
              <a:gd name="connsiteX2" fmla="*/ 784291 w 792130"/>
              <a:gd name="connsiteY2" fmla="*/ 7838 h 362711"/>
              <a:gd name="connsiteX3" fmla="*/ 7838 w 792130"/>
              <a:gd name="connsiteY3" fmla="*/ 7838 h 362711"/>
              <a:gd name="connsiteX4" fmla="*/ 7838 w 792130"/>
              <a:gd name="connsiteY4" fmla="*/ 354872 h 3627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2130" h="362711">
                <a:moveTo>
                  <a:pt x="7838" y="354872"/>
                </a:moveTo>
                <a:lnTo>
                  <a:pt x="784291" y="354872"/>
                </a:lnTo>
                <a:lnTo>
                  <a:pt x="784291" y="7838"/>
                </a:lnTo>
                <a:lnTo>
                  <a:pt x="7838" y="7838"/>
                </a:lnTo>
                <a:lnTo>
                  <a:pt x="7838" y="35487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1530468" y="2403902"/>
            <a:ext cx="849605" cy="324037"/>
          </a:xfrm>
          <a:custGeom>
            <a:avLst/>
            <a:gdLst>
              <a:gd name="connsiteX0" fmla="*/ 0 w 849605"/>
              <a:gd name="connsiteY0" fmla="*/ 324037 h 324037"/>
              <a:gd name="connsiteX1" fmla="*/ 849605 w 849605"/>
              <a:gd name="connsiteY1" fmla="*/ 324037 h 324037"/>
              <a:gd name="connsiteX2" fmla="*/ 849605 w 849605"/>
              <a:gd name="connsiteY2" fmla="*/ 0 h 324037"/>
              <a:gd name="connsiteX3" fmla="*/ 0 w 849605"/>
              <a:gd name="connsiteY3" fmla="*/ 0 h 324037"/>
              <a:gd name="connsiteX4" fmla="*/ 0 w 849605"/>
              <a:gd name="connsiteY4" fmla="*/ 324037 h 3240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49605" h="324037">
                <a:moveTo>
                  <a:pt x="0" y="324037"/>
                </a:moveTo>
                <a:lnTo>
                  <a:pt x="849605" y="324037"/>
                </a:lnTo>
                <a:lnTo>
                  <a:pt x="849605" y="0"/>
                </a:lnTo>
                <a:lnTo>
                  <a:pt x="0" y="0"/>
                </a:lnTo>
                <a:lnTo>
                  <a:pt x="0" y="324037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1522629" y="2396063"/>
            <a:ext cx="865282" cy="339715"/>
          </a:xfrm>
          <a:custGeom>
            <a:avLst/>
            <a:gdLst>
              <a:gd name="connsiteX0" fmla="*/ 7838 w 865282"/>
              <a:gd name="connsiteY0" fmla="*/ 331876 h 339715"/>
              <a:gd name="connsiteX1" fmla="*/ 857443 w 865282"/>
              <a:gd name="connsiteY1" fmla="*/ 331876 h 339715"/>
              <a:gd name="connsiteX2" fmla="*/ 857443 w 865282"/>
              <a:gd name="connsiteY2" fmla="*/ 7838 h 339715"/>
              <a:gd name="connsiteX3" fmla="*/ 7838 w 865282"/>
              <a:gd name="connsiteY3" fmla="*/ 7838 h 339715"/>
              <a:gd name="connsiteX4" fmla="*/ 7838 w 865282"/>
              <a:gd name="connsiteY4" fmla="*/ 331876 h 3397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5282" h="339715">
                <a:moveTo>
                  <a:pt x="7838" y="331876"/>
                </a:moveTo>
                <a:lnTo>
                  <a:pt x="857443" y="331876"/>
                </a:lnTo>
                <a:lnTo>
                  <a:pt x="857443" y="7838"/>
                </a:lnTo>
                <a:lnTo>
                  <a:pt x="7838" y="7838"/>
                </a:lnTo>
                <a:lnTo>
                  <a:pt x="7838" y="331876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2566088" y="4596970"/>
            <a:ext cx="873640" cy="340762"/>
          </a:xfrm>
          <a:custGeom>
            <a:avLst/>
            <a:gdLst>
              <a:gd name="connsiteX0" fmla="*/ 0 w 873640"/>
              <a:gd name="connsiteY0" fmla="*/ 340762 h 340762"/>
              <a:gd name="connsiteX1" fmla="*/ 873640 w 873640"/>
              <a:gd name="connsiteY1" fmla="*/ 340762 h 340762"/>
              <a:gd name="connsiteX2" fmla="*/ 873640 w 873640"/>
              <a:gd name="connsiteY2" fmla="*/ 0 h 340762"/>
              <a:gd name="connsiteX3" fmla="*/ 0 w 873640"/>
              <a:gd name="connsiteY3" fmla="*/ 0 h 340762"/>
              <a:gd name="connsiteX4" fmla="*/ 0 w 873640"/>
              <a:gd name="connsiteY4" fmla="*/ 340762 h 3407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3640" h="340762">
                <a:moveTo>
                  <a:pt x="0" y="340762"/>
                </a:moveTo>
                <a:lnTo>
                  <a:pt x="873640" y="340762"/>
                </a:lnTo>
                <a:lnTo>
                  <a:pt x="873640" y="0"/>
                </a:lnTo>
                <a:lnTo>
                  <a:pt x="0" y="0"/>
                </a:lnTo>
                <a:lnTo>
                  <a:pt x="0" y="34076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2558249" y="4589131"/>
            <a:ext cx="889318" cy="356439"/>
          </a:xfrm>
          <a:custGeom>
            <a:avLst/>
            <a:gdLst>
              <a:gd name="connsiteX0" fmla="*/ 7838 w 889318"/>
              <a:gd name="connsiteY0" fmla="*/ 348601 h 356439"/>
              <a:gd name="connsiteX1" fmla="*/ 881479 w 889318"/>
              <a:gd name="connsiteY1" fmla="*/ 348601 h 356439"/>
              <a:gd name="connsiteX2" fmla="*/ 881479 w 889318"/>
              <a:gd name="connsiteY2" fmla="*/ 7838 h 356439"/>
              <a:gd name="connsiteX3" fmla="*/ 7838 w 889318"/>
              <a:gd name="connsiteY3" fmla="*/ 7838 h 356439"/>
              <a:gd name="connsiteX4" fmla="*/ 7838 w 889318"/>
              <a:gd name="connsiteY4" fmla="*/ 348601 h 3564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89318" h="356439">
                <a:moveTo>
                  <a:pt x="7838" y="348601"/>
                </a:moveTo>
                <a:lnTo>
                  <a:pt x="881479" y="348601"/>
                </a:lnTo>
                <a:lnTo>
                  <a:pt x="881479" y="7838"/>
                </a:lnTo>
                <a:lnTo>
                  <a:pt x="7838" y="7838"/>
                </a:lnTo>
                <a:lnTo>
                  <a:pt x="7838" y="34860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1549400"/>
            <a:ext cx="7924800" cy="5105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10100" y="2628900"/>
            <a:ext cx="5334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127000" algn="l"/>
              </a:tabLst>
            </a:pPr>
            <a:r>
              <a:rPr lang="en-US" altLang="zh-CN" dirty="0"/>
              <a:t>	</a:t>
            </a: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∆</a:t>
            </a:r>
            <a:r>
              <a:rPr lang="en-US" altLang="zh-CN" sz="13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up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800"/>
              </a:lnSpc>
              <a:tabLst>
                <a:tab pos="127000" algn="l"/>
              </a:tabLst>
            </a:pP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∆</a:t>
            </a:r>
            <a:r>
              <a:rPr lang="en-US" altLang="zh-CN" sz="13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down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482600" y="76200"/>
            <a:ext cx="7226300" cy="208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152400" algn="l"/>
                <a:tab pos="812800" algn="l"/>
                <a:tab pos="1054100" algn="l"/>
              </a:tabLst>
            </a:pPr>
            <a:r>
              <a:rPr lang="en-US" altLang="zh-CN" dirty="0"/>
              <a:t>		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Explorations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Hémodynamiques</a:t>
            </a:r>
          </a:p>
          <a:p>
            <a:pPr>
              <a:lnSpc>
                <a:spcPts val="3800"/>
              </a:lnSpc>
              <a:tabLst>
                <a:tab pos="152400" algn="l"/>
                <a:tab pos="812800" algn="l"/>
                <a:tab pos="1054100" algn="l"/>
              </a:tabLst>
            </a:pPr>
            <a:r>
              <a:rPr lang="en-US" altLang="zh-CN" dirty="0"/>
              <a:t>		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Monitorage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000"/>
              </a:lnSpc>
              <a:tabLst>
                <a:tab pos="152400" algn="l"/>
                <a:tab pos="812800" algn="l"/>
                <a:tab pos="1054100" algn="l"/>
              </a:tabLst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Pulsée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(PP):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étude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l’onde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pouls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500"/>
              </a:lnSpc>
              <a:tabLst>
                <a:tab pos="152400" algn="l"/>
                <a:tab pos="812800" algn="l"/>
                <a:tab pos="1054100" algn="l"/>
              </a:tabLst>
            </a:pPr>
            <a:r>
              <a:rPr lang="en-US" altLang="zh-CN" dirty="0"/>
              <a:t>	</a:t>
            </a: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Pression</a:t>
            </a:r>
            <a:r>
              <a:rPr lang="en-US" altLang="zh-CN" sz="13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Artérielle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800100" y="5207000"/>
            <a:ext cx="10287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165100" algn="l"/>
              </a:tabLst>
            </a:pP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Pression</a:t>
            </a:r>
            <a:r>
              <a:rPr lang="en-US" altLang="zh-CN" sz="13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voies</a:t>
            </a:r>
          </a:p>
          <a:p>
            <a:pPr>
              <a:lnSpc>
                <a:spcPts val="1500"/>
              </a:lnSpc>
              <a:tabLst>
                <a:tab pos="165100" algn="l"/>
              </a:tabLst>
            </a:pPr>
            <a:r>
              <a:rPr lang="en-US" altLang="zh-CN" dirty="0"/>
              <a:t>	</a:t>
            </a: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aériennes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7353300" y="4432300"/>
            <a:ext cx="4826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63500" algn="l"/>
              </a:tabLst>
            </a:pP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Temps</a:t>
            </a:r>
          </a:p>
          <a:p>
            <a:pPr>
              <a:lnSpc>
                <a:spcPts val="1500"/>
              </a:lnSpc>
              <a:tabLst>
                <a:tab pos="63500" algn="l"/>
              </a:tabLst>
            </a:pPr>
            <a:r>
              <a:rPr lang="en-US" altLang="zh-CN" dirty="0"/>
              <a:t>	</a:t>
            </a: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(sec)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6680200" y="5397500"/>
            <a:ext cx="4318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323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apnée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1689100" y="2489200"/>
            <a:ext cx="5207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323" dirty="0">
                <a:solidFill>
                  <a:srgbClr val="FF0000"/>
                </a:solidFill>
                <a:latin typeface="Cambria" pitchFamily="18" charset="0"/>
                <a:cs typeface="Cambria" pitchFamily="18" charset="0"/>
              </a:rPr>
              <a:t>PP</a:t>
            </a:r>
            <a:r>
              <a:rPr lang="en-US" altLang="zh-CN" sz="13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23" dirty="0">
                <a:solidFill>
                  <a:srgbClr val="FF0000"/>
                </a:solidFill>
                <a:latin typeface="Cambria" pitchFamily="18" charset="0"/>
                <a:cs typeface="Cambria" pitchFamily="18" charset="0"/>
              </a:rPr>
              <a:t>max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2717800" y="4686300"/>
            <a:ext cx="4953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323" dirty="0">
                <a:solidFill>
                  <a:srgbClr val="FF0000"/>
                </a:solidFill>
                <a:latin typeface="Cambria" pitchFamily="18" charset="0"/>
                <a:cs typeface="Cambria" pitchFamily="18" charset="0"/>
              </a:rPr>
              <a:t>PP</a:t>
            </a:r>
            <a:r>
              <a:rPr lang="en-US" altLang="zh-CN" sz="13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23" dirty="0">
                <a:solidFill>
                  <a:srgbClr val="FF0000"/>
                </a:solidFill>
                <a:latin typeface="Cambria" pitchFamily="18" charset="0"/>
                <a:cs typeface="Cambria" pitchFamily="18" charset="0"/>
              </a:rPr>
              <a:t>min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3212" y="496621"/>
            <a:ext cx="7819097" cy="5864323"/>
          </a:xfrm>
          <a:custGeom>
            <a:avLst/>
            <a:gdLst>
              <a:gd name="connsiteX0" fmla="*/ 9144000 w 9144000"/>
              <a:gd name="connsiteY0" fmla="*/ 0 h 6858000"/>
              <a:gd name="connsiteX1" fmla="*/ 9144000 w 9144000"/>
              <a:gd name="connsiteY1" fmla="*/ 6858000 h 6858000"/>
              <a:gd name="connsiteX2" fmla="*/ 0 w 9144000"/>
              <a:gd name="connsiteY2" fmla="*/ 6858000 h 6858000"/>
              <a:gd name="connsiteX3" fmla="*/ 0 w 9144000"/>
              <a:gd name="connsiteY3" fmla="*/ 0 h 6858000"/>
              <a:gd name="connsiteX4" fmla="*/ 9144000 w 9144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9144000" y="0"/>
                </a:move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" name="Freeform 3"/>
          <p:cNvSpPr/>
          <p:nvPr/>
        </p:nvSpPr>
        <p:spPr>
          <a:xfrm>
            <a:off x="1173418" y="811340"/>
            <a:ext cx="3540748" cy="738905"/>
          </a:xfrm>
          <a:custGeom>
            <a:avLst/>
            <a:gdLst>
              <a:gd name="connsiteX0" fmla="*/ 4127754 w 4140708"/>
              <a:gd name="connsiteY0" fmla="*/ 432054 h 864108"/>
              <a:gd name="connsiteX1" fmla="*/ 2070354 w 4140708"/>
              <a:gd name="connsiteY1" fmla="*/ 12954 h 864108"/>
              <a:gd name="connsiteX2" fmla="*/ 12953 w 4140708"/>
              <a:gd name="connsiteY2" fmla="*/ 432054 h 864108"/>
              <a:gd name="connsiteX3" fmla="*/ 2070354 w 4140708"/>
              <a:gd name="connsiteY3" fmla="*/ 851154 h 864108"/>
              <a:gd name="connsiteX4" fmla="*/ 4127754 w 4140708"/>
              <a:gd name="connsiteY4" fmla="*/ 432054 h 8641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140708" h="864108">
                <a:moveTo>
                  <a:pt x="4127754" y="432054"/>
                </a:moveTo>
                <a:cubicBezTo>
                  <a:pt x="4127754" y="200405"/>
                  <a:pt x="3205734" y="12954"/>
                  <a:pt x="2070354" y="12954"/>
                </a:cubicBezTo>
                <a:cubicBezTo>
                  <a:pt x="933449" y="12954"/>
                  <a:pt x="12953" y="200405"/>
                  <a:pt x="12953" y="432054"/>
                </a:cubicBezTo>
                <a:cubicBezTo>
                  <a:pt x="12953" y="662178"/>
                  <a:pt x="933449" y="851154"/>
                  <a:pt x="2070354" y="851154"/>
                </a:cubicBezTo>
                <a:cubicBezTo>
                  <a:pt x="3205734" y="851154"/>
                  <a:pt x="4127754" y="662178"/>
                  <a:pt x="4127754" y="432054"/>
                </a:cubicBezTo>
              </a:path>
            </a:pathLst>
          </a:custGeom>
          <a:solidFill>
            <a:srgbClr val="FFCB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5" name="Freeform 3"/>
          <p:cNvSpPr/>
          <p:nvPr/>
        </p:nvSpPr>
        <p:spPr>
          <a:xfrm>
            <a:off x="1238577" y="2570637"/>
            <a:ext cx="3345270" cy="804063"/>
          </a:xfrm>
          <a:custGeom>
            <a:avLst/>
            <a:gdLst>
              <a:gd name="connsiteX0" fmla="*/ 3899154 w 3912108"/>
              <a:gd name="connsiteY0" fmla="*/ 470154 h 940307"/>
              <a:gd name="connsiteX1" fmla="*/ 1956054 w 3912108"/>
              <a:gd name="connsiteY1" fmla="*/ 12954 h 940307"/>
              <a:gd name="connsiteX2" fmla="*/ 12953 w 3912108"/>
              <a:gd name="connsiteY2" fmla="*/ 470154 h 940307"/>
              <a:gd name="connsiteX3" fmla="*/ 1956054 w 3912108"/>
              <a:gd name="connsiteY3" fmla="*/ 927354 h 940307"/>
              <a:gd name="connsiteX4" fmla="*/ 3899154 w 3912108"/>
              <a:gd name="connsiteY4" fmla="*/ 470154 h 940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912108" h="940307">
                <a:moveTo>
                  <a:pt x="3899154" y="470154"/>
                </a:moveTo>
                <a:cubicBezTo>
                  <a:pt x="3899154" y="217170"/>
                  <a:pt x="3028950" y="12954"/>
                  <a:pt x="1956054" y="12954"/>
                </a:cubicBezTo>
                <a:cubicBezTo>
                  <a:pt x="881633" y="12954"/>
                  <a:pt x="12953" y="217170"/>
                  <a:pt x="12953" y="470154"/>
                </a:cubicBezTo>
                <a:cubicBezTo>
                  <a:pt x="12953" y="721614"/>
                  <a:pt x="881633" y="927354"/>
                  <a:pt x="1956054" y="927354"/>
                </a:cubicBezTo>
                <a:cubicBezTo>
                  <a:pt x="3028950" y="927354"/>
                  <a:pt x="3899154" y="721614"/>
                  <a:pt x="3899154" y="470154"/>
                </a:cubicBezTo>
              </a:path>
            </a:pathLst>
          </a:custGeom>
          <a:solidFill>
            <a:srgbClr val="FFCB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6" name="Freeform 3"/>
          <p:cNvSpPr/>
          <p:nvPr/>
        </p:nvSpPr>
        <p:spPr>
          <a:xfrm>
            <a:off x="1173418" y="1723567"/>
            <a:ext cx="3475589" cy="738905"/>
          </a:xfrm>
          <a:custGeom>
            <a:avLst/>
            <a:gdLst>
              <a:gd name="connsiteX0" fmla="*/ 4051554 w 4064508"/>
              <a:gd name="connsiteY0" fmla="*/ 432054 h 864108"/>
              <a:gd name="connsiteX1" fmla="*/ 2032254 w 4064508"/>
              <a:gd name="connsiteY1" fmla="*/ 12954 h 864108"/>
              <a:gd name="connsiteX2" fmla="*/ 12953 w 4064508"/>
              <a:gd name="connsiteY2" fmla="*/ 432054 h 864108"/>
              <a:gd name="connsiteX3" fmla="*/ 2032254 w 4064508"/>
              <a:gd name="connsiteY3" fmla="*/ 851154 h 864108"/>
              <a:gd name="connsiteX4" fmla="*/ 4051554 w 4064508"/>
              <a:gd name="connsiteY4" fmla="*/ 432054 h 8641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64508" h="864108">
                <a:moveTo>
                  <a:pt x="4051554" y="432054"/>
                </a:moveTo>
                <a:cubicBezTo>
                  <a:pt x="4051554" y="200406"/>
                  <a:pt x="3146298" y="12954"/>
                  <a:pt x="2032254" y="12954"/>
                </a:cubicBezTo>
                <a:cubicBezTo>
                  <a:pt x="916686" y="12954"/>
                  <a:pt x="12953" y="200406"/>
                  <a:pt x="12953" y="432054"/>
                </a:cubicBezTo>
                <a:cubicBezTo>
                  <a:pt x="12953" y="662178"/>
                  <a:pt x="916686" y="851154"/>
                  <a:pt x="2032254" y="851154"/>
                </a:cubicBezTo>
                <a:cubicBezTo>
                  <a:pt x="3146298" y="851154"/>
                  <a:pt x="4051554" y="662178"/>
                  <a:pt x="4051554" y="432054"/>
                </a:cubicBezTo>
              </a:path>
            </a:pathLst>
          </a:custGeom>
          <a:solidFill>
            <a:srgbClr val="FFCB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7" name="Freeform 3"/>
          <p:cNvSpPr/>
          <p:nvPr/>
        </p:nvSpPr>
        <p:spPr>
          <a:xfrm>
            <a:off x="1238577" y="3482865"/>
            <a:ext cx="3475589" cy="738905"/>
          </a:xfrm>
          <a:custGeom>
            <a:avLst/>
            <a:gdLst>
              <a:gd name="connsiteX0" fmla="*/ 4051554 w 4064508"/>
              <a:gd name="connsiteY0" fmla="*/ 432053 h 864108"/>
              <a:gd name="connsiteX1" fmla="*/ 2032254 w 4064508"/>
              <a:gd name="connsiteY1" fmla="*/ 12953 h 864108"/>
              <a:gd name="connsiteX2" fmla="*/ 12953 w 4064508"/>
              <a:gd name="connsiteY2" fmla="*/ 432053 h 864108"/>
              <a:gd name="connsiteX3" fmla="*/ 2032254 w 4064508"/>
              <a:gd name="connsiteY3" fmla="*/ 851153 h 864108"/>
              <a:gd name="connsiteX4" fmla="*/ 4051554 w 4064508"/>
              <a:gd name="connsiteY4" fmla="*/ 432053 h 8641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64508" h="864108">
                <a:moveTo>
                  <a:pt x="4051554" y="432053"/>
                </a:moveTo>
                <a:cubicBezTo>
                  <a:pt x="4051554" y="200405"/>
                  <a:pt x="3146298" y="12953"/>
                  <a:pt x="2032254" y="12953"/>
                </a:cubicBezTo>
                <a:cubicBezTo>
                  <a:pt x="916686" y="12953"/>
                  <a:pt x="12953" y="200405"/>
                  <a:pt x="12953" y="432053"/>
                </a:cubicBezTo>
                <a:cubicBezTo>
                  <a:pt x="12953" y="662177"/>
                  <a:pt x="916686" y="851153"/>
                  <a:pt x="2032254" y="851153"/>
                </a:cubicBezTo>
                <a:cubicBezTo>
                  <a:pt x="3146298" y="851153"/>
                  <a:pt x="4051554" y="662177"/>
                  <a:pt x="4051554" y="432053"/>
                </a:cubicBezTo>
              </a:path>
            </a:pathLst>
          </a:custGeom>
          <a:solidFill>
            <a:srgbClr val="FFCB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8" name="Freeform 3"/>
          <p:cNvSpPr/>
          <p:nvPr/>
        </p:nvSpPr>
        <p:spPr>
          <a:xfrm>
            <a:off x="1238577" y="4264775"/>
            <a:ext cx="3540748" cy="804064"/>
          </a:xfrm>
          <a:custGeom>
            <a:avLst/>
            <a:gdLst>
              <a:gd name="connsiteX0" fmla="*/ 4127754 w 4140708"/>
              <a:gd name="connsiteY0" fmla="*/ 470153 h 940308"/>
              <a:gd name="connsiteX1" fmla="*/ 2070354 w 4140708"/>
              <a:gd name="connsiteY1" fmla="*/ 12953 h 940308"/>
              <a:gd name="connsiteX2" fmla="*/ 12953 w 4140708"/>
              <a:gd name="connsiteY2" fmla="*/ 470153 h 940308"/>
              <a:gd name="connsiteX3" fmla="*/ 2070354 w 4140708"/>
              <a:gd name="connsiteY3" fmla="*/ 927353 h 940308"/>
              <a:gd name="connsiteX4" fmla="*/ 4127754 w 4140708"/>
              <a:gd name="connsiteY4" fmla="*/ 470153 h 9403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140708" h="940308">
                <a:moveTo>
                  <a:pt x="4127754" y="470153"/>
                </a:moveTo>
                <a:cubicBezTo>
                  <a:pt x="4127754" y="217169"/>
                  <a:pt x="3205734" y="12953"/>
                  <a:pt x="2070354" y="12953"/>
                </a:cubicBezTo>
                <a:cubicBezTo>
                  <a:pt x="933449" y="12953"/>
                  <a:pt x="12953" y="217169"/>
                  <a:pt x="12953" y="470153"/>
                </a:cubicBezTo>
                <a:cubicBezTo>
                  <a:pt x="12953" y="721613"/>
                  <a:pt x="933449" y="927353"/>
                  <a:pt x="2070354" y="927353"/>
                </a:cubicBezTo>
                <a:cubicBezTo>
                  <a:pt x="3205734" y="927353"/>
                  <a:pt x="4127754" y="721613"/>
                  <a:pt x="4127754" y="470153"/>
                </a:cubicBezTo>
              </a:path>
            </a:pathLst>
          </a:custGeom>
          <a:solidFill>
            <a:srgbClr val="FFCB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9" name="Freeform 3"/>
          <p:cNvSpPr/>
          <p:nvPr/>
        </p:nvSpPr>
        <p:spPr>
          <a:xfrm>
            <a:off x="4963726" y="1083054"/>
            <a:ext cx="496502" cy="893983"/>
          </a:xfrm>
          <a:custGeom>
            <a:avLst/>
            <a:gdLst>
              <a:gd name="connsiteX0" fmla="*/ 0 w 580631"/>
              <a:gd name="connsiteY0" fmla="*/ 0 h 1045463"/>
              <a:gd name="connsiteX1" fmla="*/ 580631 w 580631"/>
              <a:gd name="connsiteY1" fmla="*/ 373379 h 1045463"/>
              <a:gd name="connsiteX2" fmla="*/ 580631 w 580631"/>
              <a:gd name="connsiteY2" fmla="*/ 586739 h 1045463"/>
              <a:gd name="connsiteX3" fmla="*/ 193547 w 580631"/>
              <a:gd name="connsiteY3" fmla="*/ 938783 h 1045463"/>
              <a:gd name="connsiteX4" fmla="*/ 193547 w 580631"/>
              <a:gd name="connsiteY4" fmla="*/ 1045464 h 1045463"/>
              <a:gd name="connsiteX5" fmla="*/ 0 w 580631"/>
              <a:gd name="connsiteY5" fmla="*/ 853439 h 1045463"/>
              <a:gd name="connsiteX6" fmla="*/ 193547 w 580631"/>
              <a:gd name="connsiteY6" fmla="*/ 618743 h 1045463"/>
              <a:gd name="connsiteX7" fmla="*/ 193547 w 580631"/>
              <a:gd name="connsiteY7" fmla="*/ 725424 h 1045463"/>
              <a:gd name="connsiteX8" fmla="*/ 556247 w 580631"/>
              <a:gd name="connsiteY8" fmla="*/ 480059 h 1045463"/>
              <a:gd name="connsiteX9" fmla="*/ 0 w 580631"/>
              <a:gd name="connsiteY9" fmla="*/ 213359 h 1045463"/>
              <a:gd name="connsiteX10" fmla="*/ 0 w 580631"/>
              <a:gd name="connsiteY10" fmla="*/ 0 h 10454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80631" h="1045463">
                <a:moveTo>
                  <a:pt x="0" y="0"/>
                </a:moveTo>
                <a:cubicBezTo>
                  <a:pt x="321563" y="0"/>
                  <a:pt x="580631" y="167639"/>
                  <a:pt x="580631" y="373379"/>
                </a:cubicBezTo>
                <a:lnTo>
                  <a:pt x="580631" y="586739"/>
                </a:lnTo>
                <a:cubicBezTo>
                  <a:pt x="580631" y="745236"/>
                  <a:pt x="425195" y="885443"/>
                  <a:pt x="193547" y="938783"/>
                </a:cubicBezTo>
                <a:lnTo>
                  <a:pt x="193547" y="1045464"/>
                </a:lnTo>
                <a:lnTo>
                  <a:pt x="0" y="853439"/>
                </a:lnTo>
                <a:lnTo>
                  <a:pt x="193547" y="618743"/>
                </a:lnTo>
                <a:lnTo>
                  <a:pt x="193547" y="725424"/>
                </a:lnTo>
                <a:cubicBezTo>
                  <a:pt x="368807" y="685799"/>
                  <a:pt x="504431" y="594359"/>
                  <a:pt x="556247" y="480059"/>
                </a:cubicBezTo>
                <a:cubicBezTo>
                  <a:pt x="483107" y="321564"/>
                  <a:pt x="257555" y="213359"/>
                  <a:pt x="0" y="213359"/>
                </a:cubicBezTo>
                <a:lnTo>
                  <a:pt x="0" y="0"/>
                </a:lnTo>
              </a:path>
            </a:pathLst>
          </a:custGeom>
          <a:solidFill>
            <a:srgbClr val="FF66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0" name="Freeform 3"/>
          <p:cNvSpPr/>
          <p:nvPr/>
        </p:nvSpPr>
        <p:spPr>
          <a:xfrm>
            <a:off x="4963726" y="1083054"/>
            <a:ext cx="496502" cy="501725"/>
          </a:xfrm>
          <a:custGeom>
            <a:avLst/>
            <a:gdLst>
              <a:gd name="connsiteX0" fmla="*/ 0 w 580631"/>
              <a:gd name="connsiteY0" fmla="*/ 0 h 586739"/>
              <a:gd name="connsiteX1" fmla="*/ 580631 w 580631"/>
              <a:gd name="connsiteY1" fmla="*/ 373379 h 586739"/>
              <a:gd name="connsiteX2" fmla="*/ 580631 w 580631"/>
              <a:gd name="connsiteY2" fmla="*/ 586739 h 586739"/>
              <a:gd name="connsiteX3" fmla="*/ 0 w 580631"/>
              <a:gd name="connsiteY3" fmla="*/ 213359 h 586739"/>
              <a:gd name="connsiteX4" fmla="*/ 0 w 580631"/>
              <a:gd name="connsiteY4" fmla="*/ 0 h 5867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80631" h="586739">
                <a:moveTo>
                  <a:pt x="0" y="0"/>
                </a:moveTo>
                <a:cubicBezTo>
                  <a:pt x="321563" y="0"/>
                  <a:pt x="580631" y="167639"/>
                  <a:pt x="580631" y="373379"/>
                </a:cubicBezTo>
                <a:lnTo>
                  <a:pt x="580631" y="586739"/>
                </a:lnTo>
                <a:cubicBezTo>
                  <a:pt x="580631" y="381000"/>
                  <a:pt x="321563" y="213359"/>
                  <a:pt x="0" y="213359"/>
                </a:cubicBezTo>
                <a:lnTo>
                  <a:pt x="0" y="0"/>
                </a:lnTo>
              </a:path>
            </a:pathLst>
          </a:custGeom>
          <a:solidFill>
            <a:srgbClr val="CC54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1" name="Freeform 3"/>
          <p:cNvSpPr/>
          <p:nvPr/>
        </p:nvSpPr>
        <p:spPr>
          <a:xfrm>
            <a:off x="4952649" y="1071977"/>
            <a:ext cx="518656" cy="916137"/>
          </a:xfrm>
          <a:custGeom>
            <a:avLst/>
            <a:gdLst>
              <a:gd name="connsiteX0" fmla="*/ 12953 w 606539"/>
              <a:gd name="connsiteY0" fmla="*/ 12953 h 1071371"/>
              <a:gd name="connsiteX1" fmla="*/ 593585 w 606539"/>
              <a:gd name="connsiteY1" fmla="*/ 386333 h 1071371"/>
              <a:gd name="connsiteX2" fmla="*/ 593585 w 606539"/>
              <a:gd name="connsiteY2" fmla="*/ 599693 h 1071371"/>
              <a:gd name="connsiteX3" fmla="*/ 206501 w 606539"/>
              <a:gd name="connsiteY3" fmla="*/ 951737 h 1071371"/>
              <a:gd name="connsiteX4" fmla="*/ 206501 w 606539"/>
              <a:gd name="connsiteY4" fmla="*/ 1058418 h 1071371"/>
              <a:gd name="connsiteX5" fmla="*/ 12953 w 606539"/>
              <a:gd name="connsiteY5" fmla="*/ 866393 h 1071371"/>
              <a:gd name="connsiteX6" fmla="*/ 206501 w 606539"/>
              <a:gd name="connsiteY6" fmla="*/ 631697 h 1071371"/>
              <a:gd name="connsiteX7" fmla="*/ 206501 w 606539"/>
              <a:gd name="connsiteY7" fmla="*/ 738378 h 1071371"/>
              <a:gd name="connsiteX8" fmla="*/ 569200 w 606539"/>
              <a:gd name="connsiteY8" fmla="*/ 493013 h 1071371"/>
              <a:gd name="connsiteX9" fmla="*/ 12953 w 606539"/>
              <a:gd name="connsiteY9" fmla="*/ 226313 h 1071371"/>
              <a:gd name="connsiteX10" fmla="*/ 12953 w 606539"/>
              <a:gd name="connsiteY10" fmla="*/ 12953 h 10713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06539" h="1071371">
                <a:moveTo>
                  <a:pt x="12953" y="12953"/>
                </a:moveTo>
                <a:cubicBezTo>
                  <a:pt x="334517" y="12953"/>
                  <a:pt x="593585" y="180593"/>
                  <a:pt x="593585" y="386333"/>
                </a:cubicBezTo>
                <a:lnTo>
                  <a:pt x="593585" y="599693"/>
                </a:lnTo>
                <a:cubicBezTo>
                  <a:pt x="593585" y="758189"/>
                  <a:pt x="438149" y="898397"/>
                  <a:pt x="206501" y="951737"/>
                </a:cubicBezTo>
                <a:lnTo>
                  <a:pt x="206501" y="1058418"/>
                </a:lnTo>
                <a:lnTo>
                  <a:pt x="12953" y="866393"/>
                </a:lnTo>
                <a:lnTo>
                  <a:pt x="206501" y="631697"/>
                </a:lnTo>
                <a:lnTo>
                  <a:pt x="206501" y="738378"/>
                </a:lnTo>
                <a:cubicBezTo>
                  <a:pt x="381761" y="698753"/>
                  <a:pt x="517385" y="607313"/>
                  <a:pt x="569200" y="493013"/>
                </a:cubicBezTo>
                <a:cubicBezTo>
                  <a:pt x="496061" y="334517"/>
                  <a:pt x="270509" y="226313"/>
                  <a:pt x="12953" y="226313"/>
                </a:cubicBezTo>
                <a:lnTo>
                  <a:pt x="12953" y="1295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2" name="Freeform 3"/>
          <p:cNvSpPr/>
          <p:nvPr/>
        </p:nvSpPr>
        <p:spPr>
          <a:xfrm>
            <a:off x="5428300" y="1482479"/>
            <a:ext cx="43005" cy="113377"/>
          </a:xfrm>
          <a:custGeom>
            <a:avLst/>
            <a:gdLst>
              <a:gd name="connsiteX0" fmla="*/ 37338 w 50292"/>
              <a:gd name="connsiteY0" fmla="*/ 119633 h 132588"/>
              <a:gd name="connsiteX1" fmla="*/ 12953 w 50292"/>
              <a:gd name="connsiteY1" fmla="*/ 12953 h 1325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292" h="132588">
                <a:moveTo>
                  <a:pt x="37338" y="119633"/>
                </a:moveTo>
                <a:cubicBezTo>
                  <a:pt x="37338" y="83058"/>
                  <a:pt x="29717" y="48005"/>
                  <a:pt x="12953" y="12953"/>
                </a:cubicBezTo>
              </a:path>
            </a:pathLst>
          </a:custGeom>
          <a:ln w="25400">
            <a:solidFill>
              <a:srgbClr val="FFCB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3" name="Freeform 3"/>
          <p:cNvSpPr/>
          <p:nvPr/>
        </p:nvSpPr>
        <p:spPr>
          <a:xfrm>
            <a:off x="4963726" y="1995281"/>
            <a:ext cx="496502" cy="830128"/>
          </a:xfrm>
          <a:custGeom>
            <a:avLst/>
            <a:gdLst>
              <a:gd name="connsiteX0" fmla="*/ 0 w 580631"/>
              <a:gd name="connsiteY0" fmla="*/ 0 h 970788"/>
              <a:gd name="connsiteX1" fmla="*/ 580631 w 580631"/>
              <a:gd name="connsiteY1" fmla="*/ 345948 h 970788"/>
              <a:gd name="connsiteX2" fmla="*/ 580631 w 580631"/>
              <a:gd name="connsiteY2" fmla="*/ 544068 h 970788"/>
              <a:gd name="connsiteX3" fmla="*/ 193547 w 580631"/>
              <a:gd name="connsiteY3" fmla="*/ 871728 h 970788"/>
              <a:gd name="connsiteX4" fmla="*/ 193547 w 580631"/>
              <a:gd name="connsiteY4" fmla="*/ 970788 h 970788"/>
              <a:gd name="connsiteX5" fmla="*/ 0 w 580631"/>
              <a:gd name="connsiteY5" fmla="*/ 792480 h 970788"/>
              <a:gd name="connsiteX6" fmla="*/ 193547 w 580631"/>
              <a:gd name="connsiteY6" fmla="*/ 574548 h 970788"/>
              <a:gd name="connsiteX7" fmla="*/ 193547 w 580631"/>
              <a:gd name="connsiteY7" fmla="*/ 673608 h 970788"/>
              <a:gd name="connsiteX8" fmla="*/ 556247 w 580631"/>
              <a:gd name="connsiteY8" fmla="*/ 445008 h 970788"/>
              <a:gd name="connsiteX9" fmla="*/ 0 w 580631"/>
              <a:gd name="connsiteY9" fmla="*/ 198120 h 970788"/>
              <a:gd name="connsiteX10" fmla="*/ 0 w 580631"/>
              <a:gd name="connsiteY10" fmla="*/ 0 h 9707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80631" h="970788">
                <a:moveTo>
                  <a:pt x="0" y="0"/>
                </a:moveTo>
                <a:cubicBezTo>
                  <a:pt x="321563" y="0"/>
                  <a:pt x="580631" y="155448"/>
                  <a:pt x="580631" y="345948"/>
                </a:cubicBezTo>
                <a:lnTo>
                  <a:pt x="580631" y="544068"/>
                </a:lnTo>
                <a:cubicBezTo>
                  <a:pt x="580631" y="691896"/>
                  <a:pt x="425195" y="822960"/>
                  <a:pt x="193547" y="871728"/>
                </a:cubicBezTo>
                <a:lnTo>
                  <a:pt x="193547" y="970788"/>
                </a:lnTo>
                <a:lnTo>
                  <a:pt x="0" y="792480"/>
                </a:lnTo>
                <a:lnTo>
                  <a:pt x="193547" y="574548"/>
                </a:lnTo>
                <a:lnTo>
                  <a:pt x="193547" y="673608"/>
                </a:lnTo>
                <a:cubicBezTo>
                  <a:pt x="368807" y="637032"/>
                  <a:pt x="504431" y="551688"/>
                  <a:pt x="556247" y="445008"/>
                </a:cubicBezTo>
                <a:cubicBezTo>
                  <a:pt x="483107" y="298704"/>
                  <a:pt x="257555" y="198120"/>
                  <a:pt x="0" y="198120"/>
                </a:cubicBezTo>
                <a:lnTo>
                  <a:pt x="0" y="0"/>
                </a:lnTo>
              </a:path>
            </a:pathLst>
          </a:custGeom>
          <a:solidFill>
            <a:srgbClr val="FF66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4" name="Freeform 3"/>
          <p:cNvSpPr/>
          <p:nvPr/>
        </p:nvSpPr>
        <p:spPr>
          <a:xfrm>
            <a:off x="4963726" y="1995282"/>
            <a:ext cx="496502" cy="465236"/>
          </a:xfrm>
          <a:custGeom>
            <a:avLst/>
            <a:gdLst>
              <a:gd name="connsiteX0" fmla="*/ 0 w 580631"/>
              <a:gd name="connsiteY0" fmla="*/ 0 h 544068"/>
              <a:gd name="connsiteX1" fmla="*/ 580631 w 580631"/>
              <a:gd name="connsiteY1" fmla="*/ 345948 h 544068"/>
              <a:gd name="connsiteX2" fmla="*/ 580631 w 580631"/>
              <a:gd name="connsiteY2" fmla="*/ 544068 h 544068"/>
              <a:gd name="connsiteX3" fmla="*/ 0 w 580631"/>
              <a:gd name="connsiteY3" fmla="*/ 198120 h 544068"/>
              <a:gd name="connsiteX4" fmla="*/ 0 w 580631"/>
              <a:gd name="connsiteY4" fmla="*/ 0 h 5440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80631" h="544068">
                <a:moveTo>
                  <a:pt x="0" y="0"/>
                </a:moveTo>
                <a:cubicBezTo>
                  <a:pt x="321563" y="0"/>
                  <a:pt x="580631" y="155448"/>
                  <a:pt x="580631" y="345948"/>
                </a:cubicBezTo>
                <a:lnTo>
                  <a:pt x="580631" y="544068"/>
                </a:lnTo>
                <a:cubicBezTo>
                  <a:pt x="580631" y="353568"/>
                  <a:pt x="321563" y="198120"/>
                  <a:pt x="0" y="198120"/>
                </a:cubicBezTo>
                <a:lnTo>
                  <a:pt x="0" y="0"/>
                </a:lnTo>
              </a:path>
            </a:pathLst>
          </a:custGeom>
          <a:solidFill>
            <a:srgbClr val="CC54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5" name="Freeform 3"/>
          <p:cNvSpPr/>
          <p:nvPr/>
        </p:nvSpPr>
        <p:spPr>
          <a:xfrm>
            <a:off x="4952649" y="1984204"/>
            <a:ext cx="518656" cy="852282"/>
          </a:xfrm>
          <a:custGeom>
            <a:avLst/>
            <a:gdLst>
              <a:gd name="connsiteX0" fmla="*/ 12953 w 606539"/>
              <a:gd name="connsiteY0" fmla="*/ 12954 h 996696"/>
              <a:gd name="connsiteX1" fmla="*/ 593585 w 606539"/>
              <a:gd name="connsiteY1" fmla="*/ 358902 h 996696"/>
              <a:gd name="connsiteX2" fmla="*/ 593585 w 606539"/>
              <a:gd name="connsiteY2" fmla="*/ 557022 h 996696"/>
              <a:gd name="connsiteX3" fmla="*/ 206501 w 606539"/>
              <a:gd name="connsiteY3" fmla="*/ 884682 h 996696"/>
              <a:gd name="connsiteX4" fmla="*/ 206501 w 606539"/>
              <a:gd name="connsiteY4" fmla="*/ 983742 h 996696"/>
              <a:gd name="connsiteX5" fmla="*/ 12953 w 606539"/>
              <a:gd name="connsiteY5" fmla="*/ 805434 h 996696"/>
              <a:gd name="connsiteX6" fmla="*/ 206501 w 606539"/>
              <a:gd name="connsiteY6" fmla="*/ 587502 h 996696"/>
              <a:gd name="connsiteX7" fmla="*/ 206501 w 606539"/>
              <a:gd name="connsiteY7" fmla="*/ 686562 h 996696"/>
              <a:gd name="connsiteX8" fmla="*/ 569200 w 606539"/>
              <a:gd name="connsiteY8" fmla="*/ 457962 h 996696"/>
              <a:gd name="connsiteX9" fmla="*/ 12953 w 606539"/>
              <a:gd name="connsiteY9" fmla="*/ 211074 h 996696"/>
              <a:gd name="connsiteX10" fmla="*/ 12953 w 606539"/>
              <a:gd name="connsiteY10" fmla="*/ 12954 h 9966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06539" h="996696">
                <a:moveTo>
                  <a:pt x="12953" y="12954"/>
                </a:moveTo>
                <a:cubicBezTo>
                  <a:pt x="334517" y="12954"/>
                  <a:pt x="593585" y="168402"/>
                  <a:pt x="593585" y="358902"/>
                </a:cubicBezTo>
                <a:lnTo>
                  <a:pt x="593585" y="557022"/>
                </a:lnTo>
                <a:cubicBezTo>
                  <a:pt x="593585" y="704850"/>
                  <a:pt x="438149" y="835914"/>
                  <a:pt x="206501" y="884682"/>
                </a:cubicBezTo>
                <a:lnTo>
                  <a:pt x="206501" y="983742"/>
                </a:lnTo>
                <a:lnTo>
                  <a:pt x="12953" y="805434"/>
                </a:lnTo>
                <a:lnTo>
                  <a:pt x="206501" y="587502"/>
                </a:lnTo>
                <a:lnTo>
                  <a:pt x="206501" y="686562"/>
                </a:lnTo>
                <a:cubicBezTo>
                  <a:pt x="381761" y="649986"/>
                  <a:pt x="517385" y="564642"/>
                  <a:pt x="569200" y="457962"/>
                </a:cubicBezTo>
                <a:cubicBezTo>
                  <a:pt x="496061" y="311658"/>
                  <a:pt x="270509" y="211074"/>
                  <a:pt x="12953" y="211074"/>
                </a:cubicBezTo>
                <a:lnTo>
                  <a:pt x="12953" y="1295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6" name="Freeform 3"/>
          <p:cNvSpPr/>
          <p:nvPr/>
        </p:nvSpPr>
        <p:spPr>
          <a:xfrm>
            <a:off x="5428300" y="2364734"/>
            <a:ext cx="43005" cy="106861"/>
          </a:xfrm>
          <a:custGeom>
            <a:avLst/>
            <a:gdLst>
              <a:gd name="connsiteX0" fmla="*/ 37338 w 50292"/>
              <a:gd name="connsiteY0" fmla="*/ 112014 h 124968"/>
              <a:gd name="connsiteX1" fmla="*/ 12953 w 50292"/>
              <a:gd name="connsiteY1" fmla="*/ 12954 h 1249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292" h="124968">
                <a:moveTo>
                  <a:pt x="37338" y="112014"/>
                </a:moveTo>
                <a:cubicBezTo>
                  <a:pt x="37338" y="78485"/>
                  <a:pt x="29717" y="46482"/>
                  <a:pt x="12953" y="12954"/>
                </a:cubicBezTo>
              </a:path>
            </a:pathLst>
          </a:custGeom>
          <a:ln w="25400">
            <a:solidFill>
              <a:srgbClr val="FFCB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7" name="Freeform 3"/>
          <p:cNvSpPr/>
          <p:nvPr/>
        </p:nvSpPr>
        <p:spPr>
          <a:xfrm>
            <a:off x="4898567" y="2842351"/>
            <a:ext cx="561661" cy="957839"/>
          </a:xfrm>
          <a:custGeom>
            <a:avLst/>
            <a:gdLst>
              <a:gd name="connsiteX0" fmla="*/ 0 w 656831"/>
              <a:gd name="connsiteY0" fmla="*/ 0 h 1120140"/>
              <a:gd name="connsiteX1" fmla="*/ 656831 w 656831"/>
              <a:gd name="connsiteY1" fmla="*/ 399288 h 1120140"/>
              <a:gd name="connsiteX2" fmla="*/ 656831 w 656831"/>
              <a:gd name="connsiteY2" fmla="*/ 627888 h 1120140"/>
              <a:gd name="connsiteX3" fmla="*/ 219455 w 656831"/>
              <a:gd name="connsiteY3" fmla="*/ 1005839 h 1120140"/>
              <a:gd name="connsiteX4" fmla="*/ 219455 w 656831"/>
              <a:gd name="connsiteY4" fmla="*/ 1120140 h 1120140"/>
              <a:gd name="connsiteX5" fmla="*/ 0 w 656831"/>
              <a:gd name="connsiteY5" fmla="*/ 914400 h 1120140"/>
              <a:gd name="connsiteX6" fmla="*/ 219455 w 656831"/>
              <a:gd name="connsiteY6" fmla="*/ 662939 h 1120140"/>
              <a:gd name="connsiteX7" fmla="*/ 219455 w 656831"/>
              <a:gd name="connsiteY7" fmla="*/ 777239 h 1120140"/>
              <a:gd name="connsiteX8" fmla="*/ 629399 w 656831"/>
              <a:gd name="connsiteY8" fmla="*/ 513588 h 1120140"/>
              <a:gd name="connsiteX9" fmla="*/ 0 w 656831"/>
              <a:gd name="connsiteY9" fmla="*/ 228600 h 1120140"/>
              <a:gd name="connsiteX10" fmla="*/ 0 w 656831"/>
              <a:gd name="connsiteY10" fmla="*/ 0 h 11201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56831" h="1120140">
                <a:moveTo>
                  <a:pt x="0" y="0"/>
                </a:moveTo>
                <a:cubicBezTo>
                  <a:pt x="362711" y="0"/>
                  <a:pt x="656831" y="178307"/>
                  <a:pt x="656831" y="399288"/>
                </a:cubicBezTo>
                <a:lnTo>
                  <a:pt x="656831" y="627888"/>
                </a:lnTo>
                <a:cubicBezTo>
                  <a:pt x="656831" y="798575"/>
                  <a:pt x="481583" y="949451"/>
                  <a:pt x="219455" y="1005839"/>
                </a:cubicBezTo>
                <a:lnTo>
                  <a:pt x="219455" y="1120140"/>
                </a:lnTo>
                <a:lnTo>
                  <a:pt x="0" y="914400"/>
                </a:lnTo>
                <a:lnTo>
                  <a:pt x="219455" y="662939"/>
                </a:lnTo>
                <a:lnTo>
                  <a:pt x="219455" y="777239"/>
                </a:lnTo>
                <a:cubicBezTo>
                  <a:pt x="417575" y="734568"/>
                  <a:pt x="569975" y="637032"/>
                  <a:pt x="629399" y="513588"/>
                </a:cubicBezTo>
                <a:cubicBezTo>
                  <a:pt x="547115" y="344424"/>
                  <a:pt x="291083" y="228600"/>
                  <a:pt x="0" y="228600"/>
                </a:cubicBezTo>
                <a:lnTo>
                  <a:pt x="0" y="0"/>
                </a:lnTo>
              </a:path>
            </a:pathLst>
          </a:custGeom>
          <a:solidFill>
            <a:srgbClr val="FF66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8" name="Freeform 3"/>
          <p:cNvSpPr/>
          <p:nvPr/>
        </p:nvSpPr>
        <p:spPr>
          <a:xfrm>
            <a:off x="4898567" y="2842351"/>
            <a:ext cx="561661" cy="536911"/>
          </a:xfrm>
          <a:custGeom>
            <a:avLst/>
            <a:gdLst>
              <a:gd name="connsiteX0" fmla="*/ 0 w 656831"/>
              <a:gd name="connsiteY0" fmla="*/ 0 h 627888"/>
              <a:gd name="connsiteX1" fmla="*/ 656831 w 656831"/>
              <a:gd name="connsiteY1" fmla="*/ 399288 h 627888"/>
              <a:gd name="connsiteX2" fmla="*/ 656831 w 656831"/>
              <a:gd name="connsiteY2" fmla="*/ 627888 h 627888"/>
              <a:gd name="connsiteX3" fmla="*/ 0 w 656831"/>
              <a:gd name="connsiteY3" fmla="*/ 228600 h 627888"/>
              <a:gd name="connsiteX4" fmla="*/ 0 w 656831"/>
              <a:gd name="connsiteY4" fmla="*/ 0 h 6278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56831" h="627888">
                <a:moveTo>
                  <a:pt x="0" y="0"/>
                </a:moveTo>
                <a:cubicBezTo>
                  <a:pt x="362711" y="0"/>
                  <a:pt x="656831" y="178307"/>
                  <a:pt x="656831" y="399288"/>
                </a:cubicBezTo>
                <a:lnTo>
                  <a:pt x="656831" y="627888"/>
                </a:lnTo>
                <a:cubicBezTo>
                  <a:pt x="656831" y="406907"/>
                  <a:pt x="362711" y="228600"/>
                  <a:pt x="0" y="228600"/>
                </a:cubicBezTo>
                <a:lnTo>
                  <a:pt x="0" y="0"/>
                </a:lnTo>
              </a:path>
            </a:pathLst>
          </a:custGeom>
          <a:solidFill>
            <a:srgbClr val="CC54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9" name="Freeform 3"/>
          <p:cNvSpPr/>
          <p:nvPr/>
        </p:nvSpPr>
        <p:spPr>
          <a:xfrm>
            <a:off x="4887490" y="2831273"/>
            <a:ext cx="583815" cy="979994"/>
          </a:xfrm>
          <a:custGeom>
            <a:avLst/>
            <a:gdLst>
              <a:gd name="connsiteX0" fmla="*/ 12953 w 682739"/>
              <a:gd name="connsiteY0" fmla="*/ 12954 h 1146048"/>
              <a:gd name="connsiteX1" fmla="*/ 669785 w 682739"/>
              <a:gd name="connsiteY1" fmla="*/ 412242 h 1146048"/>
              <a:gd name="connsiteX2" fmla="*/ 669785 w 682739"/>
              <a:gd name="connsiteY2" fmla="*/ 640842 h 1146048"/>
              <a:gd name="connsiteX3" fmla="*/ 232409 w 682739"/>
              <a:gd name="connsiteY3" fmla="*/ 1018794 h 1146048"/>
              <a:gd name="connsiteX4" fmla="*/ 232409 w 682739"/>
              <a:gd name="connsiteY4" fmla="*/ 1133094 h 1146048"/>
              <a:gd name="connsiteX5" fmla="*/ 12953 w 682739"/>
              <a:gd name="connsiteY5" fmla="*/ 927354 h 1146048"/>
              <a:gd name="connsiteX6" fmla="*/ 232409 w 682739"/>
              <a:gd name="connsiteY6" fmla="*/ 675894 h 1146048"/>
              <a:gd name="connsiteX7" fmla="*/ 232409 w 682739"/>
              <a:gd name="connsiteY7" fmla="*/ 790194 h 1146048"/>
              <a:gd name="connsiteX8" fmla="*/ 642353 w 682739"/>
              <a:gd name="connsiteY8" fmla="*/ 526542 h 1146048"/>
              <a:gd name="connsiteX9" fmla="*/ 12953 w 682739"/>
              <a:gd name="connsiteY9" fmla="*/ 241554 h 1146048"/>
              <a:gd name="connsiteX10" fmla="*/ 12953 w 682739"/>
              <a:gd name="connsiteY10" fmla="*/ 12954 h 11460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82739" h="1146048">
                <a:moveTo>
                  <a:pt x="12953" y="12954"/>
                </a:moveTo>
                <a:cubicBezTo>
                  <a:pt x="375665" y="12954"/>
                  <a:pt x="669785" y="191261"/>
                  <a:pt x="669785" y="412242"/>
                </a:cubicBezTo>
                <a:lnTo>
                  <a:pt x="669785" y="640842"/>
                </a:lnTo>
                <a:cubicBezTo>
                  <a:pt x="669785" y="811529"/>
                  <a:pt x="494537" y="962406"/>
                  <a:pt x="232409" y="1018794"/>
                </a:cubicBezTo>
                <a:lnTo>
                  <a:pt x="232409" y="1133094"/>
                </a:lnTo>
                <a:lnTo>
                  <a:pt x="12953" y="927354"/>
                </a:lnTo>
                <a:lnTo>
                  <a:pt x="232409" y="675894"/>
                </a:lnTo>
                <a:lnTo>
                  <a:pt x="232409" y="790194"/>
                </a:lnTo>
                <a:cubicBezTo>
                  <a:pt x="430529" y="747522"/>
                  <a:pt x="582929" y="649986"/>
                  <a:pt x="642353" y="526542"/>
                </a:cubicBezTo>
                <a:cubicBezTo>
                  <a:pt x="560069" y="357378"/>
                  <a:pt x="304037" y="241554"/>
                  <a:pt x="12953" y="241554"/>
                </a:cubicBezTo>
                <a:lnTo>
                  <a:pt x="12953" y="1295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0" name="Freeform 3"/>
          <p:cNvSpPr/>
          <p:nvPr/>
        </p:nvSpPr>
        <p:spPr>
          <a:xfrm>
            <a:off x="5425694" y="3270446"/>
            <a:ext cx="45611" cy="119893"/>
          </a:xfrm>
          <a:custGeom>
            <a:avLst/>
            <a:gdLst>
              <a:gd name="connsiteX0" fmla="*/ 40385 w 53339"/>
              <a:gd name="connsiteY0" fmla="*/ 127253 h 140208"/>
              <a:gd name="connsiteX1" fmla="*/ 12953 w 53339"/>
              <a:gd name="connsiteY1" fmla="*/ 12953 h 1402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3339" h="140208">
                <a:moveTo>
                  <a:pt x="40385" y="127253"/>
                </a:moveTo>
                <a:cubicBezTo>
                  <a:pt x="40385" y="89153"/>
                  <a:pt x="31241" y="51053"/>
                  <a:pt x="12953" y="12953"/>
                </a:cubicBezTo>
              </a:path>
            </a:pathLst>
          </a:custGeom>
          <a:ln w="25400">
            <a:solidFill>
              <a:srgbClr val="FFCB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1" name="Freeform 3"/>
          <p:cNvSpPr/>
          <p:nvPr/>
        </p:nvSpPr>
        <p:spPr>
          <a:xfrm>
            <a:off x="4898567" y="3884897"/>
            <a:ext cx="561661" cy="957839"/>
          </a:xfrm>
          <a:custGeom>
            <a:avLst/>
            <a:gdLst>
              <a:gd name="connsiteX0" fmla="*/ 0 w 656831"/>
              <a:gd name="connsiteY0" fmla="*/ 0 h 1120140"/>
              <a:gd name="connsiteX1" fmla="*/ 656831 w 656831"/>
              <a:gd name="connsiteY1" fmla="*/ 399288 h 1120140"/>
              <a:gd name="connsiteX2" fmla="*/ 656831 w 656831"/>
              <a:gd name="connsiteY2" fmla="*/ 627888 h 1120140"/>
              <a:gd name="connsiteX3" fmla="*/ 219455 w 656831"/>
              <a:gd name="connsiteY3" fmla="*/ 1005839 h 1120140"/>
              <a:gd name="connsiteX4" fmla="*/ 219455 w 656831"/>
              <a:gd name="connsiteY4" fmla="*/ 1120139 h 1120140"/>
              <a:gd name="connsiteX5" fmla="*/ 0 w 656831"/>
              <a:gd name="connsiteY5" fmla="*/ 914400 h 1120140"/>
              <a:gd name="connsiteX6" fmla="*/ 219455 w 656831"/>
              <a:gd name="connsiteY6" fmla="*/ 662939 h 1120140"/>
              <a:gd name="connsiteX7" fmla="*/ 219455 w 656831"/>
              <a:gd name="connsiteY7" fmla="*/ 777239 h 1120140"/>
              <a:gd name="connsiteX8" fmla="*/ 629399 w 656831"/>
              <a:gd name="connsiteY8" fmla="*/ 513588 h 1120140"/>
              <a:gd name="connsiteX9" fmla="*/ 0 w 656831"/>
              <a:gd name="connsiteY9" fmla="*/ 228600 h 1120140"/>
              <a:gd name="connsiteX10" fmla="*/ 0 w 656831"/>
              <a:gd name="connsiteY10" fmla="*/ 0 h 11201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56831" h="1120140">
                <a:moveTo>
                  <a:pt x="0" y="0"/>
                </a:moveTo>
                <a:cubicBezTo>
                  <a:pt x="362711" y="0"/>
                  <a:pt x="656831" y="178307"/>
                  <a:pt x="656831" y="399288"/>
                </a:cubicBezTo>
                <a:lnTo>
                  <a:pt x="656831" y="627888"/>
                </a:lnTo>
                <a:cubicBezTo>
                  <a:pt x="656831" y="798575"/>
                  <a:pt x="481583" y="949451"/>
                  <a:pt x="219455" y="1005839"/>
                </a:cubicBezTo>
                <a:lnTo>
                  <a:pt x="219455" y="1120139"/>
                </a:lnTo>
                <a:lnTo>
                  <a:pt x="0" y="914400"/>
                </a:lnTo>
                <a:lnTo>
                  <a:pt x="219455" y="662939"/>
                </a:lnTo>
                <a:lnTo>
                  <a:pt x="219455" y="777239"/>
                </a:lnTo>
                <a:cubicBezTo>
                  <a:pt x="417575" y="734567"/>
                  <a:pt x="569975" y="637032"/>
                  <a:pt x="629399" y="513588"/>
                </a:cubicBezTo>
                <a:cubicBezTo>
                  <a:pt x="547115" y="344423"/>
                  <a:pt x="291083" y="228600"/>
                  <a:pt x="0" y="228600"/>
                </a:cubicBezTo>
                <a:lnTo>
                  <a:pt x="0" y="0"/>
                </a:lnTo>
              </a:path>
            </a:pathLst>
          </a:custGeom>
          <a:solidFill>
            <a:srgbClr val="FF66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2" name="Freeform 3"/>
          <p:cNvSpPr/>
          <p:nvPr/>
        </p:nvSpPr>
        <p:spPr>
          <a:xfrm>
            <a:off x="4898567" y="3884897"/>
            <a:ext cx="561661" cy="536911"/>
          </a:xfrm>
          <a:custGeom>
            <a:avLst/>
            <a:gdLst>
              <a:gd name="connsiteX0" fmla="*/ 0 w 656831"/>
              <a:gd name="connsiteY0" fmla="*/ 0 h 627888"/>
              <a:gd name="connsiteX1" fmla="*/ 656831 w 656831"/>
              <a:gd name="connsiteY1" fmla="*/ 399288 h 627888"/>
              <a:gd name="connsiteX2" fmla="*/ 656831 w 656831"/>
              <a:gd name="connsiteY2" fmla="*/ 627888 h 627888"/>
              <a:gd name="connsiteX3" fmla="*/ 0 w 656831"/>
              <a:gd name="connsiteY3" fmla="*/ 228600 h 627888"/>
              <a:gd name="connsiteX4" fmla="*/ 0 w 656831"/>
              <a:gd name="connsiteY4" fmla="*/ 0 h 6278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56831" h="627888">
                <a:moveTo>
                  <a:pt x="0" y="0"/>
                </a:moveTo>
                <a:cubicBezTo>
                  <a:pt x="362711" y="0"/>
                  <a:pt x="656831" y="178307"/>
                  <a:pt x="656831" y="399288"/>
                </a:cubicBezTo>
                <a:lnTo>
                  <a:pt x="656831" y="627888"/>
                </a:lnTo>
                <a:cubicBezTo>
                  <a:pt x="656831" y="406907"/>
                  <a:pt x="362711" y="228600"/>
                  <a:pt x="0" y="228600"/>
                </a:cubicBezTo>
                <a:lnTo>
                  <a:pt x="0" y="0"/>
                </a:lnTo>
              </a:path>
            </a:pathLst>
          </a:custGeom>
          <a:solidFill>
            <a:srgbClr val="CC54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3" name="Freeform 3"/>
          <p:cNvSpPr/>
          <p:nvPr/>
        </p:nvSpPr>
        <p:spPr>
          <a:xfrm>
            <a:off x="4887490" y="3873820"/>
            <a:ext cx="583815" cy="979994"/>
          </a:xfrm>
          <a:custGeom>
            <a:avLst/>
            <a:gdLst>
              <a:gd name="connsiteX0" fmla="*/ 12953 w 682739"/>
              <a:gd name="connsiteY0" fmla="*/ 12953 h 1146048"/>
              <a:gd name="connsiteX1" fmla="*/ 669785 w 682739"/>
              <a:gd name="connsiteY1" fmla="*/ 412241 h 1146048"/>
              <a:gd name="connsiteX2" fmla="*/ 669785 w 682739"/>
              <a:gd name="connsiteY2" fmla="*/ 640841 h 1146048"/>
              <a:gd name="connsiteX3" fmla="*/ 232409 w 682739"/>
              <a:gd name="connsiteY3" fmla="*/ 1018793 h 1146048"/>
              <a:gd name="connsiteX4" fmla="*/ 232409 w 682739"/>
              <a:gd name="connsiteY4" fmla="*/ 1133093 h 1146048"/>
              <a:gd name="connsiteX5" fmla="*/ 12953 w 682739"/>
              <a:gd name="connsiteY5" fmla="*/ 927353 h 1146048"/>
              <a:gd name="connsiteX6" fmla="*/ 232409 w 682739"/>
              <a:gd name="connsiteY6" fmla="*/ 675893 h 1146048"/>
              <a:gd name="connsiteX7" fmla="*/ 232409 w 682739"/>
              <a:gd name="connsiteY7" fmla="*/ 790193 h 1146048"/>
              <a:gd name="connsiteX8" fmla="*/ 642353 w 682739"/>
              <a:gd name="connsiteY8" fmla="*/ 526541 h 1146048"/>
              <a:gd name="connsiteX9" fmla="*/ 12953 w 682739"/>
              <a:gd name="connsiteY9" fmla="*/ 241553 h 1146048"/>
              <a:gd name="connsiteX10" fmla="*/ 12953 w 682739"/>
              <a:gd name="connsiteY10" fmla="*/ 12953 h 11460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82739" h="1146048">
                <a:moveTo>
                  <a:pt x="12953" y="12953"/>
                </a:moveTo>
                <a:cubicBezTo>
                  <a:pt x="375665" y="12953"/>
                  <a:pt x="669785" y="191261"/>
                  <a:pt x="669785" y="412241"/>
                </a:cubicBezTo>
                <a:lnTo>
                  <a:pt x="669785" y="640841"/>
                </a:lnTo>
                <a:cubicBezTo>
                  <a:pt x="669785" y="811529"/>
                  <a:pt x="494537" y="962405"/>
                  <a:pt x="232409" y="1018793"/>
                </a:cubicBezTo>
                <a:lnTo>
                  <a:pt x="232409" y="1133093"/>
                </a:lnTo>
                <a:lnTo>
                  <a:pt x="12953" y="927353"/>
                </a:lnTo>
                <a:lnTo>
                  <a:pt x="232409" y="675893"/>
                </a:lnTo>
                <a:lnTo>
                  <a:pt x="232409" y="790193"/>
                </a:lnTo>
                <a:cubicBezTo>
                  <a:pt x="430529" y="747521"/>
                  <a:pt x="582929" y="649985"/>
                  <a:pt x="642353" y="526541"/>
                </a:cubicBezTo>
                <a:cubicBezTo>
                  <a:pt x="560069" y="357377"/>
                  <a:pt x="304037" y="241553"/>
                  <a:pt x="12953" y="241553"/>
                </a:cubicBezTo>
                <a:lnTo>
                  <a:pt x="12953" y="1295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4" name="Freeform 3"/>
          <p:cNvSpPr/>
          <p:nvPr/>
        </p:nvSpPr>
        <p:spPr>
          <a:xfrm>
            <a:off x="5425694" y="4312992"/>
            <a:ext cx="45611" cy="119893"/>
          </a:xfrm>
          <a:custGeom>
            <a:avLst/>
            <a:gdLst>
              <a:gd name="connsiteX0" fmla="*/ 40385 w 53339"/>
              <a:gd name="connsiteY0" fmla="*/ 127253 h 140208"/>
              <a:gd name="connsiteX1" fmla="*/ 12953 w 53339"/>
              <a:gd name="connsiteY1" fmla="*/ 12953 h 1402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3339" h="140208">
                <a:moveTo>
                  <a:pt x="40385" y="127253"/>
                </a:moveTo>
                <a:cubicBezTo>
                  <a:pt x="40385" y="89153"/>
                  <a:pt x="31241" y="51053"/>
                  <a:pt x="12953" y="12953"/>
                </a:cubicBezTo>
              </a:path>
            </a:pathLst>
          </a:custGeom>
          <a:ln w="25400">
            <a:solidFill>
              <a:srgbClr val="FFCB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5" name="Freeform 3"/>
          <p:cNvSpPr/>
          <p:nvPr/>
        </p:nvSpPr>
        <p:spPr>
          <a:xfrm>
            <a:off x="5460228" y="2261078"/>
            <a:ext cx="2797934" cy="643772"/>
          </a:xfrm>
          <a:custGeom>
            <a:avLst/>
            <a:gdLst>
              <a:gd name="connsiteX0" fmla="*/ 12953 w 3272028"/>
              <a:gd name="connsiteY0" fmla="*/ 12954 h 752856"/>
              <a:gd name="connsiteX1" fmla="*/ 12953 w 3272028"/>
              <a:gd name="connsiteY1" fmla="*/ 739902 h 752856"/>
              <a:gd name="connsiteX2" fmla="*/ 3259073 w 3272028"/>
              <a:gd name="connsiteY2" fmla="*/ 739902 h 752856"/>
              <a:gd name="connsiteX3" fmla="*/ 3259073 w 3272028"/>
              <a:gd name="connsiteY3" fmla="*/ 12954 h 752856"/>
              <a:gd name="connsiteX4" fmla="*/ 12953 w 3272028"/>
              <a:gd name="connsiteY4" fmla="*/ 12954 h 7528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72028" h="752856">
                <a:moveTo>
                  <a:pt x="12953" y="12954"/>
                </a:moveTo>
                <a:lnTo>
                  <a:pt x="12953" y="739902"/>
                </a:lnTo>
                <a:lnTo>
                  <a:pt x="3259073" y="739902"/>
                </a:lnTo>
                <a:lnTo>
                  <a:pt x="3259073" y="12954"/>
                </a:lnTo>
                <a:lnTo>
                  <a:pt x="12953" y="12954"/>
                </a:lnTo>
              </a:path>
            </a:pathLst>
          </a:custGeom>
          <a:solidFill>
            <a:srgbClr val="FFCB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6" name="Freeform 3"/>
          <p:cNvSpPr/>
          <p:nvPr/>
        </p:nvSpPr>
        <p:spPr>
          <a:xfrm>
            <a:off x="5473911" y="4219926"/>
            <a:ext cx="2797934" cy="643771"/>
          </a:xfrm>
          <a:custGeom>
            <a:avLst/>
            <a:gdLst>
              <a:gd name="connsiteX0" fmla="*/ 12953 w 3272028"/>
              <a:gd name="connsiteY0" fmla="*/ 12953 h 752855"/>
              <a:gd name="connsiteX1" fmla="*/ 12953 w 3272028"/>
              <a:gd name="connsiteY1" fmla="*/ 739901 h 752855"/>
              <a:gd name="connsiteX2" fmla="*/ 3259073 w 3272028"/>
              <a:gd name="connsiteY2" fmla="*/ 739901 h 752855"/>
              <a:gd name="connsiteX3" fmla="*/ 3259073 w 3272028"/>
              <a:gd name="connsiteY3" fmla="*/ 12953 h 752855"/>
              <a:gd name="connsiteX4" fmla="*/ 12953 w 3272028"/>
              <a:gd name="connsiteY4" fmla="*/ 12953 h 7528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72028" h="752855">
                <a:moveTo>
                  <a:pt x="12953" y="12953"/>
                </a:moveTo>
                <a:lnTo>
                  <a:pt x="12953" y="739901"/>
                </a:lnTo>
                <a:lnTo>
                  <a:pt x="3259073" y="739901"/>
                </a:lnTo>
                <a:lnTo>
                  <a:pt x="3259073" y="12953"/>
                </a:lnTo>
                <a:lnTo>
                  <a:pt x="12953" y="12953"/>
                </a:lnTo>
              </a:path>
            </a:pathLst>
          </a:custGeom>
          <a:solidFill>
            <a:srgbClr val="FFCB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27" name="TextBox 1"/>
          <p:cNvSpPr txBox="1"/>
          <p:nvPr/>
        </p:nvSpPr>
        <p:spPr>
          <a:xfrm>
            <a:off x="1683278" y="1164720"/>
            <a:ext cx="2572627" cy="394864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9"/>
              </a:lnSpc>
              <a:tabLst>
                <a:tab pos="54299" algn="l"/>
                <a:tab pos="217195" algn="l"/>
                <a:tab pos="249775" algn="l"/>
                <a:tab pos="314933" algn="l"/>
              </a:tabLst>
            </a:pPr>
            <a:r>
              <a:rPr lang="en-US" altLang="zh-CN" sz="1539" dirty="0"/>
              <a:t>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Insufflation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mécanique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907"/>
              </a:lnSpc>
              <a:tabLst>
                <a:tab pos="54299" algn="l"/>
                <a:tab pos="217195" algn="l"/>
                <a:tab pos="249775" algn="l"/>
                <a:tab pos="314933" algn="l"/>
              </a:tabLst>
            </a:pPr>
            <a:r>
              <a:rPr lang="en-US" altLang="zh-CN" sz="1539" dirty="0"/>
              <a:t>	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Diminution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RV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651"/>
              </a:lnSpc>
              <a:tabLst>
                <a:tab pos="54299" algn="l"/>
                <a:tab pos="217195" algn="l"/>
                <a:tab pos="249775" algn="l"/>
                <a:tab pos="314933" algn="l"/>
              </a:tabLst>
            </a:pPr>
            <a:r>
              <a:rPr lang="en-US" altLang="zh-CN" sz="1539" dirty="0"/>
              <a:t>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Baisse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VD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651"/>
              </a:lnSpc>
              <a:tabLst>
                <a:tab pos="54299" algn="l"/>
                <a:tab pos="217195" algn="l"/>
                <a:tab pos="249775" algn="l"/>
                <a:tab pos="314933" algn="l"/>
              </a:tabLst>
            </a:pP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Diminution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RV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Pulm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993"/>
              </a:lnSpc>
              <a:tabLst>
                <a:tab pos="54299" algn="l"/>
                <a:tab pos="217195" algn="l"/>
                <a:tab pos="249775" algn="l"/>
                <a:tab pos="314933" algn="l"/>
              </a:tabLst>
            </a:pPr>
            <a:r>
              <a:rPr lang="en-US" altLang="zh-CN" sz="1539" dirty="0"/>
              <a:t>				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Baisse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VG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5734005" y="1316758"/>
            <a:ext cx="2359620" cy="35727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81"/>
              </a:lnSpc>
              <a:tabLst>
                <a:tab pos="21720" algn="l"/>
                <a:tab pos="369232" algn="l"/>
                <a:tab pos="401811" algn="l"/>
                <a:tab pos="608147" algn="l"/>
              </a:tabLst>
            </a:pPr>
            <a:r>
              <a:rPr lang="en-US" altLang="zh-CN" sz="1539" dirty="0"/>
              <a:t>		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Augmentation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</a:t>
            </a:r>
          </a:p>
          <a:p>
            <a:pPr>
              <a:lnSpc>
                <a:spcPts val="1967"/>
              </a:lnSpc>
              <a:tabLst>
                <a:tab pos="21720" algn="l"/>
                <a:tab pos="369232" algn="l"/>
                <a:tab pos="401811" algn="l"/>
                <a:tab pos="608147" algn="l"/>
              </a:tabLst>
            </a:pP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Pressions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intra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thoraciques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309"/>
              </a:lnSpc>
              <a:tabLst>
                <a:tab pos="21720" algn="l"/>
                <a:tab pos="369232" algn="l"/>
                <a:tab pos="401811" algn="l"/>
                <a:tab pos="608147" algn="l"/>
              </a:tabLst>
            </a:pPr>
            <a:r>
              <a:rPr lang="en-US" altLang="zh-CN" sz="1539" dirty="0"/>
              <a:t>				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est</a:t>
            </a:r>
          </a:p>
          <a:p>
            <a:pPr>
              <a:lnSpc>
                <a:spcPts val="1967"/>
              </a:lnSpc>
              <a:tabLst>
                <a:tab pos="21720" algn="l"/>
                <a:tab pos="369232" algn="l"/>
                <a:tab pos="401811" algn="l"/>
                <a:tab pos="608147" algn="l"/>
              </a:tabLst>
            </a:pPr>
            <a:r>
              <a:rPr lang="en-US" altLang="zh-CN" sz="1539" dirty="0"/>
              <a:t>	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Pré-charge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dépendant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565"/>
              </a:lnSpc>
              <a:tabLst>
                <a:tab pos="21720" algn="l"/>
                <a:tab pos="369232" algn="l"/>
                <a:tab pos="401811" algn="l"/>
                <a:tab pos="608147" algn="l"/>
              </a:tabLst>
            </a:pPr>
            <a:r>
              <a:rPr lang="en-US" altLang="zh-CN" sz="1539" dirty="0"/>
              <a:t>			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systoles</a:t>
            </a:r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855"/>
              </a:lnSpc>
            </a:pPr>
            <a:endParaRPr lang="en-US" altLang="zh-CN" sz="1539" dirty="0"/>
          </a:p>
          <a:p>
            <a:pPr>
              <a:lnSpc>
                <a:spcPts val="2138"/>
              </a:lnSpc>
              <a:tabLst>
                <a:tab pos="21720" algn="l"/>
                <a:tab pos="369232" algn="l"/>
                <a:tab pos="401811" algn="l"/>
                <a:tab pos="608147" algn="l"/>
              </a:tabLst>
            </a:pPr>
            <a:r>
              <a:rPr lang="en-US" altLang="zh-CN" sz="1539" dirty="0"/>
              <a:t>				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VG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est</a:t>
            </a:r>
          </a:p>
          <a:p>
            <a:pPr>
              <a:lnSpc>
                <a:spcPts val="1967"/>
              </a:lnSpc>
              <a:tabLst>
                <a:tab pos="21720" algn="l"/>
                <a:tab pos="369232" algn="l"/>
                <a:tab pos="401811" algn="l"/>
                <a:tab pos="608147" algn="l"/>
              </a:tabLst>
            </a:pPr>
            <a:r>
              <a:rPr lang="en-US" altLang="zh-CN" sz="1539" dirty="0"/>
              <a:t>	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Pré-charge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dépendant</a:t>
            </a:r>
            <a:r>
              <a:rPr lang="en-US" altLang="zh-CN" sz="17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9" name="TextBox 1"/>
          <p:cNvSpPr txBox="1"/>
          <p:nvPr/>
        </p:nvSpPr>
        <p:spPr>
          <a:xfrm>
            <a:off x="1379202" y="5302325"/>
            <a:ext cx="6373411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23"/>
              </a:lnSpc>
              <a:tabLst>
                <a:tab pos="1335752" algn="l"/>
              </a:tabLst>
            </a:pPr>
            <a:r>
              <a:rPr lang="en-US" altLang="zh-CN" sz="1539" dirty="0"/>
              <a:t>	</a:t>
            </a:r>
            <a:r>
              <a:rPr lang="en-US" altLang="zh-CN" sz="2052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PP = VES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compliance artérielle</a:t>
            </a:r>
          </a:p>
          <a:p>
            <a:pPr>
              <a:lnSpc>
                <a:spcPts val="2394"/>
              </a:lnSpc>
              <a:tabLst>
                <a:tab pos="1335752" algn="l"/>
              </a:tabLst>
            </a:pP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Donc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les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variations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sont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représentatives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variations</a:t>
            </a:r>
          </a:p>
        </p:txBody>
      </p:sp>
      <p:sp>
        <p:nvSpPr>
          <p:cNvPr id="30" name="TextBox 1"/>
          <p:cNvSpPr txBox="1"/>
          <p:nvPr/>
        </p:nvSpPr>
        <p:spPr>
          <a:xfrm>
            <a:off x="3453435" y="5910478"/>
            <a:ext cx="2191369" cy="32829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23"/>
              </a:lnSpc>
            </a:pP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respiratoires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</a:t>
            </a:r>
          </a:p>
        </p:txBody>
      </p:sp>
    </p:spTree>
    <p:extLst>
      <p:ext uri="{BB962C8B-B14F-4D97-AF65-F5344CB8AC3E}">
        <p14:creationId xmlns:p14="http://schemas.microsoft.com/office/powerpoint/2010/main" val="105589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857500" y="2214562"/>
            <a:ext cx="3500501" cy="500062"/>
          </a:xfrm>
          <a:custGeom>
            <a:avLst/>
            <a:gdLst>
              <a:gd name="connsiteX0" fmla="*/ 0 w 3500501"/>
              <a:gd name="connsiteY0" fmla="*/ 500062 h 500062"/>
              <a:gd name="connsiteX1" fmla="*/ 3500501 w 3500501"/>
              <a:gd name="connsiteY1" fmla="*/ 500062 h 500062"/>
              <a:gd name="connsiteX2" fmla="*/ 3500501 w 3500501"/>
              <a:gd name="connsiteY2" fmla="*/ 0 h 500062"/>
              <a:gd name="connsiteX3" fmla="*/ 0 w 3500501"/>
              <a:gd name="connsiteY3" fmla="*/ 0 h 500062"/>
              <a:gd name="connsiteX4" fmla="*/ 0 w 3500501"/>
              <a:gd name="connsiteY4" fmla="*/ 500062 h 5000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00501" h="500062">
                <a:moveTo>
                  <a:pt x="0" y="500062"/>
                </a:moveTo>
                <a:lnTo>
                  <a:pt x="3500501" y="500062"/>
                </a:lnTo>
                <a:lnTo>
                  <a:pt x="3500501" y="0"/>
                </a:lnTo>
                <a:lnTo>
                  <a:pt x="0" y="0"/>
                </a:lnTo>
                <a:lnTo>
                  <a:pt x="0" y="50006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844800" y="2201862"/>
            <a:ext cx="3525901" cy="525462"/>
          </a:xfrm>
          <a:custGeom>
            <a:avLst/>
            <a:gdLst>
              <a:gd name="connsiteX0" fmla="*/ 12700 w 3525901"/>
              <a:gd name="connsiteY0" fmla="*/ 512762 h 525462"/>
              <a:gd name="connsiteX1" fmla="*/ 3513201 w 3525901"/>
              <a:gd name="connsiteY1" fmla="*/ 512762 h 525462"/>
              <a:gd name="connsiteX2" fmla="*/ 3513201 w 3525901"/>
              <a:gd name="connsiteY2" fmla="*/ 12700 h 525462"/>
              <a:gd name="connsiteX3" fmla="*/ 12700 w 3525901"/>
              <a:gd name="connsiteY3" fmla="*/ 12700 h 525462"/>
              <a:gd name="connsiteX4" fmla="*/ 12700 w 3525901"/>
              <a:gd name="connsiteY4" fmla="*/ 512762 h 5254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25901" h="525462">
                <a:moveTo>
                  <a:pt x="12700" y="512762"/>
                </a:moveTo>
                <a:lnTo>
                  <a:pt x="3513201" y="512762"/>
                </a:lnTo>
                <a:lnTo>
                  <a:pt x="3513201" y="12700"/>
                </a:lnTo>
                <a:lnTo>
                  <a:pt x="12700" y="12700"/>
                </a:lnTo>
                <a:lnTo>
                  <a:pt x="12700" y="51276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857500" y="2786062"/>
            <a:ext cx="3500501" cy="500062"/>
          </a:xfrm>
          <a:custGeom>
            <a:avLst/>
            <a:gdLst>
              <a:gd name="connsiteX0" fmla="*/ 0 w 3500501"/>
              <a:gd name="connsiteY0" fmla="*/ 500062 h 500062"/>
              <a:gd name="connsiteX1" fmla="*/ 3500501 w 3500501"/>
              <a:gd name="connsiteY1" fmla="*/ 500062 h 500062"/>
              <a:gd name="connsiteX2" fmla="*/ 3500501 w 3500501"/>
              <a:gd name="connsiteY2" fmla="*/ 0 h 500062"/>
              <a:gd name="connsiteX3" fmla="*/ 0 w 3500501"/>
              <a:gd name="connsiteY3" fmla="*/ 0 h 500062"/>
              <a:gd name="connsiteX4" fmla="*/ 0 w 3500501"/>
              <a:gd name="connsiteY4" fmla="*/ 500062 h 5000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00501" h="500062">
                <a:moveTo>
                  <a:pt x="0" y="500062"/>
                </a:moveTo>
                <a:lnTo>
                  <a:pt x="3500501" y="500062"/>
                </a:lnTo>
                <a:lnTo>
                  <a:pt x="3500501" y="0"/>
                </a:lnTo>
                <a:lnTo>
                  <a:pt x="0" y="0"/>
                </a:lnTo>
                <a:lnTo>
                  <a:pt x="0" y="50006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844800" y="2773362"/>
            <a:ext cx="3525901" cy="525462"/>
          </a:xfrm>
          <a:custGeom>
            <a:avLst/>
            <a:gdLst>
              <a:gd name="connsiteX0" fmla="*/ 12700 w 3525901"/>
              <a:gd name="connsiteY0" fmla="*/ 512762 h 525462"/>
              <a:gd name="connsiteX1" fmla="*/ 3513201 w 3525901"/>
              <a:gd name="connsiteY1" fmla="*/ 512762 h 525462"/>
              <a:gd name="connsiteX2" fmla="*/ 3513201 w 3525901"/>
              <a:gd name="connsiteY2" fmla="*/ 12700 h 525462"/>
              <a:gd name="connsiteX3" fmla="*/ 12700 w 3525901"/>
              <a:gd name="connsiteY3" fmla="*/ 12700 h 525462"/>
              <a:gd name="connsiteX4" fmla="*/ 12700 w 3525901"/>
              <a:gd name="connsiteY4" fmla="*/ 512762 h 5254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25901" h="525462">
                <a:moveTo>
                  <a:pt x="12700" y="512762"/>
                </a:moveTo>
                <a:lnTo>
                  <a:pt x="3513201" y="512762"/>
                </a:lnTo>
                <a:lnTo>
                  <a:pt x="3513201" y="12700"/>
                </a:lnTo>
                <a:lnTo>
                  <a:pt x="12700" y="12700"/>
                </a:lnTo>
                <a:lnTo>
                  <a:pt x="12700" y="51276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279525" y="3422650"/>
            <a:ext cx="6370701" cy="512826"/>
          </a:xfrm>
          <a:custGeom>
            <a:avLst/>
            <a:gdLst>
              <a:gd name="connsiteX0" fmla="*/ 6350 w 6370701"/>
              <a:gd name="connsiteY0" fmla="*/ 89661 h 512826"/>
              <a:gd name="connsiteX1" fmla="*/ 89661 w 6370701"/>
              <a:gd name="connsiteY1" fmla="*/ 6350 h 512826"/>
              <a:gd name="connsiteX2" fmla="*/ 6280912 w 6370701"/>
              <a:gd name="connsiteY2" fmla="*/ 6350 h 512826"/>
              <a:gd name="connsiteX3" fmla="*/ 6364351 w 6370701"/>
              <a:gd name="connsiteY3" fmla="*/ 89661 h 512826"/>
              <a:gd name="connsiteX4" fmla="*/ 6364351 w 6370701"/>
              <a:gd name="connsiteY4" fmla="*/ 423036 h 512826"/>
              <a:gd name="connsiteX5" fmla="*/ 6280912 w 6370701"/>
              <a:gd name="connsiteY5" fmla="*/ 506476 h 512826"/>
              <a:gd name="connsiteX6" fmla="*/ 89661 w 6370701"/>
              <a:gd name="connsiteY6" fmla="*/ 506476 h 512826"/>
              <a:gd name="connsiteX7" fmla="*/ 6350 w 6370701"/>
              <a:gd name="connsiteY7" fmla="*/ 423036 h 512826"/>
              <a:gd name="connsiteX8" fmla="*/ 6350 w 6370701"/>
              <a:gd name="connsiteY8" fmla="*/ 89661 h 5128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370701" h="512826">
                <a:moveTo>
                  <a:pt x="6350" y="89661"/>
                </a:moveTo>
                <a:cubicBezTo>
                  <a:pt x="6350" y="43688"/>
                  <a:pt x="43688" y="6350"/>
                  <a:pt x="89661" y="6350"/>
                </a:cubicBezTo>
                <a:lnTo>
                  <a:pt x="6280912" y="6350"/>
                </a:lnTo>
                <a:cubicBezTo>
                  <a:pt x="6327013" y="6350"/>
                  <a:pt x="6364351" y="43688"/>
                  <a:pt x="6364351" y="89661"/>
                </a:cubicBezTo>
                <a:lnTo>
                  <a:pt x="6364351" y="423036"/>
                </a:lnTo>
                <a:cubicBezTo>
                  <a:pt x="6364351" y="469138"/>
                  <a:pt x="6327013" y="506476"/>
                  <a:pt x="6280912" y="506476"/>
                </a:cubicBezTo>
                <a:lnTo>
                  <a:pt x="89661" y="506476"/>
                </a:lnTo>
                <a:cubicBezTo>
                  <a:pt x="43688" y="506476"/>
                  <a:pt x="6350" y="469138"/>
                  <a:pt x="6350" y="423036"/>
                </a:cubicBezTo>
                <a:lnTo>
                  <a:pt x="6350" y="8966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071624" y="4071937"/>
            <a:ext cx="4857750" cy="500062"/>
          </a:xfrm>
          <a:custGeom>
            <a:avLst/>
            <a:gdLst>
              <a:gd name="connsiteX0" fmla="*/ 0 w 4857750"/>
              <a:gd name="connsiteY0" fmla="*/ 500062 h 500062"/>
              <a:gd name="connsiteX1" fmla="*/ 4857750 w 4857750"/>
              <a:gd name="connsiteY1" fmla="*/ 500062 h 500062"/>
              <a:gd name="connsiteX2" fmla="*/ 4857750 w 4857750"/>
              <a:gd name="connsiteY2" fmla="*/ 0 h 500062"/>
              <a:gd name="connsiteX3" fmla="*/ 0 w 4857750"/>
              <a:gd name="connsiteY3" fmla="*/ 0 h 500062"/>
              <a:gd name="connsiteX4" fmla="*/ 0 w 4857750"/>
              <a:gd name="connsiteY4" fmla="*/ 500062 h 5000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57750" h="500062">
                <a:moveTo>
                  <a:pt x="0" y="500062"/>
                </a:moveTo>
                <a:lnTo>
                  <a:pt x="4857750" y="500062"/>
                </a:lnTo>
                <a:lnTo>
                  <a:pt x="4857750" y="0"/>
                </a:lnTo>
                <a:lnTo>
                  <a:pt x="0" y="0"/>
                </a:lnTo>
                <a:lnTo>
                  <a:pt x="0" y="50006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2058924" y="4059237"/>
            <a:ext cx="4883150" cy="525462"/>
          </a:xfrm>
          <a:custGeom>
            <a:avLst/>
            <a:gdLst>
              <a:gd name="connsiteX0" fmla="*/ 12700 w 4883150"/>
              <a:gd name="connsiteY0" fmla="*/ 512762 h 525462"/>
              <a:gd name="connsiteX1" fmla="*/ 4870450 w 4883150"/>
              <a:gd name="connsiteY1" fmla="*/ 512762 h 525462"/>
              <a:gd name="connsiteX2" fmla="*/ 4870450 w 4883150"/>
              <a:gd name="connsiteY2" fmla="*/ 12700 h 525462"/>
              <a:gd name="connsiteX3" fmla="*/ 12700 w 4883150"/>
              <a:gd name="connsiteY3" fmla="*/ 12700 h 525462"/>
              <a:gd name="connsiteX4" fmla="*/ 12700 w 4883150"/>
              <a:gd name="connsiteY4" fmla="*/ 512762 h 5254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83150" h="525462">
                <a:moveTo>
                  <a:pt x="12700" y="512762"/>
                </a:moveTo>
                <a:lnTo>
                  <a:pt x="4870450" y="512762"/>
                </a:lnTo>
                <a:lnTo>
                  <a:pt x="4870450" y="12700"/>
                </a:lnTo>
                <a:lnTo>
                  <a:pt x="12700" y="12700"/>
                </a:lnTo>
                <a:lnTo>
                  <a:pt x="12700" y="51276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071874" y="4643501"/>
            <a:ext cx="428625" cy="428625"/>
          </a:xfrm>
          <a:custGeom>
            <a:avLst/>
            <a:gdLst>
              <a:gd name="connsiteX0" fmla="*/ 0 w 428625"/>
              <a:gd name="connsiteY0" fmla="*/ 214248 h 428625"/>
              <a:gd name="connsiteX1" fmla="*/ 107188 w 428625"/>
              <a:gd name="connsiteY1" fmla="*/ 214248 h 428625"/>
              <a:gd name="connsiteX2" fmla="*/ 107188 w 428625"/>
              <a:gd name="connsiteY2" fmla="*/ 0 h 428625"/>
              <a:gd name="connsiteX3" fmla="*/ 321564 w 428625"/>
              <a:gd name="connsiteY3" fmla="*/ 0 h 428625"/>
              <a:gd name="connsiteX4" fmla="*/ 321564 w 428625"/>
              <a:gd name="connsiteY4" fmla="*/ 214248 h 428625"/>
              <a:gd name="connsiteX5" fmla="*/ 428625 w 428625"/>
              <a:gd name="connsiteY5" fmla="*/ 214248 h 428625"/>
              <a:gd name="connsiteX6" fmla="*/ 214376 w 428625"/>
              <a:gd name="connsiteY6" fmla="*/ 428625 h 428625"/>
              <a:gd name="connsiteX7" fmla="*/ 0 w 428625"/>
              <a:gd name="connsiteY7" fmla="*/ 214248 h 4286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28625" h="428625">
                <a:moveTo>
                  <a:pt x="0" y="214248"/>
                </a:moveTo>
                <a:lnTo>
                  <a:pt x="107188" y="214248"/>
                </a:lnTo>
                <a:lnTo>
                  <a:pt x="107188" y="0"/>
                </a:lnTo>
                <a:lnTo>
                  <a:pt x="321564" y="0"/>
                </a:lnTo>
                <a:lnTo>
                  <a:pt x="321564" y="214248"/>
                </a:lnTo>
                <a:lnTo>
                  <a:pt x="428625" y="214248"/>
                </a:lnTo>
                <a:lnTo>
                  <a:pt x="214376" y="428625"/>
                </a:lnTo>
                <a:lnTo>
                  <a:pt x="0" y="214248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4059174" y="4630801"/>
            <a:ext cx="454025" cy="454025"/>
          </a:xfrm>
          <a:custGeom>
            <a:avLst/>
            <a:gdLst>
              <a:gd name="connsiteX0" fmla="*/ 12700 w 454025"/>
              <a:gd name="connsiteY0" fmla="*/ 226948 h 454025"/>
              <a:gd name="connsiteX1" fmla="*/ 119888 w 454025"/>
              <a:gd name="connsiteY1" fmla="*/ 226948 h 454025"/>
              <a:gd name="connsiteX2" fmla="*/ 119888 w 454025"/>
              <a:gd name="connsiteY2" fmla="*/ 12700 h 454025"/>
              <a:gd name="connsiteX3" fmla="*/ 334264 w 454025"/>
              <a:gd name="connsiteY3" fmla="*/ 12700 h 454025"/>
              <a:gd name="connsiteX4" fmla="*/ 334264 w 454025"/>
              <a:gd name="connsiteY4" fmla="*/ 226948 h 454025"/>
              <a:gd name="connsiteX5" fmla="*/ 441325 w 454025"/>
              <a:gd name="connsiteY5" fmla="*/ 226948 h 454025"/>
              <a:gd name="connsiteX6" fmla="*/ 227076 w 454025"/>
              <a:gd name="connsiteY6" fmla="*/ 441325 h 454025"/>
              <a:gd name="connsiteX7" fmla="*/ 12700 w 454025"/>
              <a:gd name="connsiteY7" fmla="*/ 226948 h 4540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54025" h="454025">
                <a:moveTo>
                  <a:pt x="12700" y="226948"/>
                </a:moveTo>
                <a:lnTo>
                  <a:pt x="119888" y="226948"/>
                </a:lnTo>
                <a:lnTo>
                  <a:pt x="119888" y="12700"/>
                </a:lnTo>
                <a:lnTo>
                  <a:pt x="334264" y="12700"/>
                </a:lnTo>
                <a:lnTo>
                  <a:pt x="334264" y="226948"/>
                </a:lnTo>
                <a:lnTo>
                  <a:pt x="441325" y="226948"/>
                </a:lnTo>
                <a:lnTo>
                  <a:pt x="227076" y="441325"/>
                </a:lnTo>
                <a:lnTo>
                  <a:pt x="12700" y="22694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2571750" y="5143513"/>
            <a:ext cx="3714750" cy="500062"/>
          </a:xfrm>
          <a:custGeom>
            <a:avLst/>
            <a:gdLst>
              <a:gd name="connsiteX0" fmla="*/ 0 w 3714750"/>
              <a:gd name="connsiteY0" fmla="*/ 500062 h 500062"/>
              <a:gd name="connsiteX1" fmla="*/ 3714750 w 3714750"/>
              <a:gd name="connsiteY1" fmla="*/ 500062 h 500062"/>
              <a:gd name="connsiteX2" fmla="*/ 3714750 w 3714750"/>
              <a:gd name="connsiteY2" fmla="*/ 0 h 500062"/>
              <a:gd name="connsiteX3" fmla="*/ 0 w 3714750"/>
              <a:gd name="connsiteY3" fmla="*/ 0 h 500062"/>
              <a:gd name="connsiteX4" fmla="*/ 0 w 3714750"/>
              <a:gd name="connsiteY4" fmla="*/ 500062 h 5000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714750" h="500062">
                <a:moveTo>
                  <a:pt x="0" y="500062"/>
                </a:moveTo>
                <a:lnTo>
                  <a:pt x="3714750" y="500062"/>
                </a:lnTo>
                <a:lnTo>
                  <a:pt x="3714750" y="0"/>
                </a:lnTo>
                <a:lnTo>
                  <a:pt x="0" y="0"/>
                </a:lnTo>
                <a:lnTo>
                  <a:pt x="0" y="50006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2559050" y="5130813"/>
            <a:ext cx="3740150" cy="525462"/>
          </a:xfrm>
          <a:custGeom>
            <a:avLst/>
            <a:gdLst>
              <a:gd name="connsiteX0" fmla="*/ 12700 w 3740150"/>
              <a:gd name="connsiteY0" fmla="*/ 512762 h 525462"/>
              <a:gd name="connsiteX1" fmla="*/ 3727450 w 3740150"/>
              <a:gd name="connsiteY1" fmla="*/ 512762 h 525462"/>
              <a:gd name="connsiteX2" fmla="*/ 3727450 w 3740150"/>
              <a:gd name="connsiteY2" fmla="*/ 12700 h 525462"/>
              <a:gd name="connsiteX3" fmla="*/ 12700 w 3740150"/>
              <a:gd name="connsiteY3" fmla="*/ 12700 h 525462"/>
              <a:gd name="connsiteX4" fmla="*/ 12700 w 3740150"/>
              <a:gd name="connsiteY4" fmla="*/ 512762 h 5254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740150" h="525462">
                <a:moveTo>
                  <a:pt x="12700" y="512762"/>
                </a:moveTo>
                <a:lnTo>
                  <a:pt x="3727450" y="512762"/>
                </a:lnTo>
                <a:lnTo>
                  <a:pt x="3727450" y="12700"/>
                </a:lnTo>
                <a:lnTo>
                  <a:pt x="12700" y="12700"/>
                </a:lnTo>
                <a:lnTo>
                  <a:pt x="12700" y="51276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4071874" y="5715013"/>
            <a:ext cx="428625" cy="428625"/>
          </a:xfrm>
          <a:custGeom>
            <a:avLst/>
            <a:gdLst>
              <a:gd name="connsiteX0" fmla="*/ 0 w 428625"/>
              <a:gd name="connsiteY0" fmla="*/ 214312 h 428625"/>
              <a:gd name="connsiteX1" fmla="*/ 107188 w 428625"/>
              <a:gd name="connsiteY1" fmla="*/ 214312 h 428625"/>
              <a:gd name="connsiteX2" fmla="*/ 107188 w 428625"/>
              <a:gd name="connsiteY2" fmla="*/ 0 h 428625"/>
              <a:gd name="connsiteX3" fmla="*/ 321564 w 428625"/>
              <a:gd name="connsiteY3" fmla="*/ 0 h 428625"/>
              <a:gd name="connsiteX4" fmla="*/ 321564 w 428625"/>
              <a:gd name="connsiteY4" fmla="*/ 214312 h 428625"/>
              <a:gd name="connsiteX5" fmla="*/ 428625 w 428625"/>
              <a:gd name="connsiteY5" fmla="*/ 214312 h 428625"/>
              <a:gd name="connsiteX6" fmla="*/ 214376 w 428625"/>
              <a:gd name="connsiteY6" fmla="*/ 428625 h 428625"/>
              <a:gd name="connsiteX7" fmla="*/ 0 w 428625"/>
              <a:gd name="connsiteY7" fmla="*/ 214312 h 4286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28625" h="428625">
                <a:moveTo>
                  <a:pt x="0" y="214312"/>
                </a:moveTo>
                <a:lnTo>
                  <a:pt x="107188" y="214312"/>
                </a:lnTo>
                <a:lnTo>
                  <a:pt x="107188" y="0"/>
                </a:lnTo>
                <a:lnTo>
                  <a:pt x="321564" y="0"/>
                </a:lnTo>
                <a:lnTo>
                  <a:pt x="321564" y="214312"/>
                </a:lnTo>
                <a:lnTo>
                  <a:pt x="428625" y="214312"/>
                </a:lnTo>
                <a:lnTo>
                  <a:pt x="214376" y="428625"/>
                </a:lnTo>
                <a:lnTo>
                  <a:pt x="0" y="21431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4059174" y="5702313"/>
            <a:ext cx="454025" cy="454025"/>
          </a:xfrm>
          <a:custGeom>
            <a:avLst/>
            <a:gdLst>
              <a:gd name="connsiteX0" fmla="*/ 12700 w 454025"/>
              <a:gd name="connsiteY0" fmla="*/ 227012 h 454025"/>
              <a:gd name="connsiteX1" fmla="*/ 119888 w 454025"/>
              <a:gd name="connsiteY1" fmla="*/ 227012 h 454025"/>
              <a:gd name="connsiteX2" fmla="*/ 119888 w 454025"/>
              <a:gd name="connsiteY2" fmla="*/ 12700 h 454025"/>
              <a:gd name="connsiteX3" fmla="*/ 334264 w 454025"/>
              <a:gd name="connsiteY3" fmla="*/ 12700 h 454025"/>
              <a:gd name="connsiteX4" fmla="*/ 334264 w 454025"/>
              <a:gd name="connsiteY4" fmla="*/ 227012 h 454025"/>
              <a:gd name="connsiteX5" fmla="*/ 441325 w 454025"/>
              <a:gd name="connsiteY5" fmla="*/ 227012 h 454025"/>
              <a:gd name="connsiteX6" fmla="*/ 227076 w 454025"/>
              <a:gd name="connsiteY6" fmla="*/ 441325 h 454025"/>
              <a:gd name="connsiteX7" fmla="*/ 12700 w 454025"/>
              <a:gd name="connsiteY7" fmla="*/ 227012 h 4540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54025" h="454025">
                <a:moveTo>
                  <a:pt x="12700" y="227012"/>
                </a:moveTo>
                <a:lnTo>
                  <a:pt x="119888" y="227012"/>
                </a:lnTo>
                <a:lnTo>
                  <a:pt x="119888" y="12700"/>
                </a:lnTo>
                <a:lnTo>
                  <a:pt x="334264" y="12700"/>
                </a:lnTo>
                <a:lnTo>
                  <a:pt x="334264" y="227012"/>
                </a:lnTo>
                <a:lnTo>
                  <a:pt x="441325" y="227012"/>
                </a:lnTo>
                <a:lnTo>
                  <a:pt x="227076" y="441325"/>
                </a:lnTo>
                <a:lnTo>
                  <a:pt x="12700" y="22701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2928874" y="6215088"/>
            <a:ext cx="3071876" cy="500062"/>
          </a:xfrm>
          <a:custGeom>
            <a:avLst/>
            <a:gdLst>
              <a:gd name="connsiteX0" fmla="*/ 0 w 3071876"/>
              <a:gd name="connsiteY0" fmla="*/ 500062 h 500062"/>
              <a:gd name="connsiteX1" fmla="*/ 3071876 w 3071876"/>
              <a:gd name="connsiteY1" fmla="*/ 500062 h 500062"/>
              <a:gd name="connsiteX2" fmla="*/ 3071876 w 3071876"/>
              <a:gd name="connsiteY2" fmla="*/ 0 h 500062"/>
              <a:gd name="connsiteX3" fmla="*/ 0 w 3071876"/>
              <a:gd name="connsiteY3" fmla="*/ 0 h 500062"/>
              <a:gd name="connsiteX4" fmla="*/ 0 w 3071876"/>
              <a:gd name="connsiteY4" fmla="*/ 500062 h 5000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71876" h="500062">
                <a:moveTo>
                  <a:pt x="0" y="500062"/>
                </a:moveTo>
                <a:lnTo>
                  <a:pt x="3071876" y="500062"/>
                </a:lnTo>
                <a:lnTo>
                  <a:pt x="3071876" y="0"/>
                </a:lnTo>
                <a:lnTo>
                  <a:pt x="0" y="0"/>
                </a:lnTo>
                <a:lnTo>
                  <a:pt x="0" y="50006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2916174" y="6202388"/>
            <a:ext cx="3097276" cy="525462"/>
          </a:xfrm>
          <a:custGeom>
            <a:avLst/>
            <a:gdLst>
              <a:gd name="connsiteX0" fmla="*/ 12700 w 3097276"/>
              <a:gd name="connsiteY0" fmla="*/ 512762 h 525462"/>
              <a:gd name="connsiteX1" fmla="*/ 3084576 w 3097276"/>
              <a:gd name="connsiteY1" fmla="*/ 512762 h 525462"/>
              <a:gd name="connsiteX2" fmla="*/ 3084576 w 3097276"/>
              <a:gd name="connsiteY2" fmla="*/ 12700 h 525462"/>
              <a:gd name="connsiteX3" fmla="*/ 12700 w 3097276"/>
              <a:gd name="connsiteY3" fmla="*/ 12700 h 525462"/>
              <a:gd name="connsiteX4" fmla="*/ 12700 w 3097276"/>
              <a:gd name="connsiteY4" fmla="*/ 512762 h 5254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97276" h="525462">
                <a:moveTo>
                  <a:pt x="12700" y="512762"/>
                </a:moveTo>
                <a:lnTo>
                  <a:pt x="3084576" y="512762"/>
                </a:lnTo>
                <a:lnTo>
                  <a:pt x="3084576" y="12700"/>
                </a:lnTo>
                <a:lnTo>
                  <a:pt x="12700" y="12700"/>
                </a:lnTo>
                <a:lnTo>
                  <a:pt x="12700" y="51276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6137275" y="6208725"/>
            <a:ext cx="369951" cy="584185"/>
          </a:xfrm>
          <a:custGeom>
            <a:avLst/>
            <a:gdLst>
              <a:gd name="connsiteX0" fmla="*/ 6350 w 369951"/>
              <a:gd name="connsiteY0" fmla="*/ 149225 h 584185"/>
              <a:gd name="connsiteX1" fmla="*/ 184911 w 369951"/>
              <a:gd name="connsiteY1" fmla="*/ 149225 h 584185"/>
              <a:gd name="connsiteX2" fmla="*/ 184911 w 369951"/>
              <a:gd name="connsiteY2" fmla="*/ 6350 h 584185"/>
              <a:gd name="connsiteX3" fmla="*/ 363601 w 369951"/>
              <a:gd name="connsiteY3" fmla="*/ 292100 h 584185"/>
              <a:gd name="connsiteX4" fmla="*/ 184911 w 369951"/>
              <a:gd name="connsiteY4" fmla="*/ 577835 h 584185"/>
              <a:gd name="connsiteX5" fmla="*/ 184911 w 369951"/>
              <a:gd name="connsiteY5" fmla="*/ 434962 h 584185"/>
              <a:gd name="connsiteX6" fmla="*/ 6350 w 369951"/>
              <a:gd name="connsiteY6" fmla="*/ 434962 h 584185"/>
              <a:gd name="connsiteX7" fmla="*/ 6350 w 369951"/>
              <a:gd name="connsiteY7" fmla="*/ 149225 h 5841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69951" h="584185">
                <a:moveTo>
                  <a:pt x="6350" y="149225"/>
                </a:moveTo>
                <a:lnTo>
                  <a:pt x="184911" y="149225"/>
                </a:lnTo>
                <a:lnTo>
                  <a:pt x="184911" y="6350"/>
                </a:lnTo>
                <a:lnTo>
                  <a:pt x="363601" y="292100"/>
                </a:lnTo>
                <a:lnTo>
                  <a:pt x="184911" y="577835"/>
                </a:lnTo>
                <a:lnTo>
                  <a:pt x="184911" y="434962"/>
                </a:lnTo>
                <a:lnTo>
                  <a:pt x="6350" y="434962"/>
                </a:lnTo>
                <a:lnTo>
                  <a:pt x="6350" y="1492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708775" y="6208738"/>
            <a:ext cx="2298700" cy="512762"/>
          </a:xfrm>
          <a:custGeom>
            <a:avLst/>
            <a:gdLst>
              <a:gd name="connsiteX0" fmla="*/ 6350 w 2298700"/>
              <a:gd name="connsiteY0" fmla="*/ 506412 h 512762"/>
              <a:gd name="connsiteX1" fmla="*/ 2292350 w 2298700"/>
              <a:gd name="connsiteY1" fmla="*/ 506412 h 512762"/>
              <a:gd name="connsiteX2" fmla="*/ 2292350 w 2298700"/>
              <a:gd name="connsiteY2" fmla="*/ 6350 h 512762"/>
              <a:gd name="connsiteX3" fmla="*/ 6350 w 2298700"/>
              <a:gd name="connsiteY3" fmla="*/ 6350 h 512762"/>
              <a:gd name="connsiteX4" fmla="*/ 6350 w 2298700"/>
              <a:gd name="connsiteY4" fmla="*/ 506412 h 5127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98700" h="512762">
                <a:moveTo>
                  <a:pt x="6350" y="506412"/>
                </a:moveTo>
                <a:lnTo>
                  <a:pt x="2292350" y="506412"/>
                </a:lnTo>
                <a:lnTo>
                  <a:pt x="2292350" y="6350"/>
                </a:lnTo>
                <a:lnTo>
                  <a:pt x="6350" y="6350"/>
                </a:lnTo>
                <a:lnTo>
                  <a:pt x="6350" y="50641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203200"/>
            <a:ext cx="8813800" cy="1803400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3390900"/>
            <a:ext cx="6502400" cy="635000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3300" y="6159500"/>
            <a:ext cx="482600" cy="698500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4800" y="6172200"/>
            <a:ext cx="2413000" cy="635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7800" y="2438400"/>
            <a:ext cx="5626100" cy="212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1104900" algn="l"/>
                <a:tab pos="2070100" algn="l"/>
                <a:tab pos="2400300" algn="l"/>
              </a:tabLst>
            </a:pPr>
            <a:r>
              <a:rPr lang="en-US" altLang="zh-CN" dirty="0"/>
              <a:t>			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PAM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RVS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400"/>
              </a:lnSpc>
              <a:tabLst>
                <a:tab pos="1104900" algn="l"/>
                <a:tab pos="2070100" algn="l"/>
                <a:tab pos="2400300" algn="l"/>
              </a:tabLst>
            </a:pPr>
            <a:r>
              <a:rPr lang="en-US" altLang="zh-CN" dirty="0"/>
              <a:t>		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PAM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(FC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VES)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RVS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000"/>
              </a:lnSpc>
              <a:tabLst>
                <a:tab pos="1104900" algn="l"/>
                <a:tab pos="2070100" algn="l"/>
                <a:tab pos="2400300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Deux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variables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mesurables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pour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cette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équation: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PAM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>
                <a:tab pos="1104900" algn="l"/>
                <a:tab pos="2070100" algn="l"/>
                <a:tab pos="2400300" algn="l"/>
              </a:tabLst>
            </a:pPr>
            <a:r>
              <a:rPr lang="en-US" altLang="zh-CN" dirty="0"/>
              <a:t>	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Compliance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vasculaire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∆V/∆P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(syst/diastole)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2921000" y="5295900"/>
            <a:ext cx="3009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Compliance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vasculaire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VES/PP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3937000" y="6375400"/>
            <a:ext cx="1028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PP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VES/C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7086600" y="6375400"/>
            <a:ext cx="1536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PP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%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</a:p>
        </p:txBody>
      </p:sp>
    </p:spTree>
    <p:extLst>
      <p:ext uri="{BB962C8B-B14F-4D97-AF65-F5344CB8AC3E}">
        <p14:creationId xmlns:p14="http://schemas.microsoft.com/office/powerpoint/2010/main" val="1255600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1915" y="496621"/>
            <a:ext cx="7819097" cy="5864323"/>
          </a:xfrm>
          <a:custGeom>
            <a:avLst/>
            <a:gdLst>
              <a:gd name="connsiteX0" fmla="*/ 0 w 9144000"/>
              <a:gd name="connsiteY0" fmla="*/ 0 h 6858000"/>
              <a:gd name="connsiteX1" fmla="*/ 0 w 9144000"/>
              <a:gd name="connsiteY1" fmla="*/ 6858000 h 6858000"/>
              <a:gd name="connsiteX2" fmla="*/ 9144000 w 9144000"/>
              <a:gd name="connsiteY2" fmla="*/ 6858000 h 6858000"/>
              <a:gd name="connsiteX3" fmla="*/ 9144000 w 9144000"/>
              <a:gd name="connsiteY3" fmla="*/ 0 h 6858000"/>
              <a:gd name="connsiteX4" fmla="*/ 0 w 9144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" name="Freeform 3"/>
          <p:cNvSpPr/>
          <p:nvPr/>
        </p:nvSpPr>
        <p:spPr>
          <a:xfrm>
            <a:off x="2787404" y="4291490"/>
            <a:ext cx="615102" cy="542124"/>
          </a:xfrm>
          <a:custGeom>
            <a:avLst/>
            <a:gdLst>
              <a:gd name="connsiteX0" fmla="*/ 0 w 719328"/>
              <a:gd name="connsiteY0" fmla="*/ 0 h 633984"/>
              <a:gd name="connsiteX1" fmla="*/ 0 w 719328"/>
              <a:gd name="connsiteY1" fmla="*/ 633983 h 633984"/>
              <a:gd name="connsiteX2" fmla="*/ 719327 w 719328"/>
              <a:gd name="connsiteY2" fmla="*/ 633983 h 633984"/>
              <a:gd name="connsiteX3" fmla="*/ 719327 w 719328"/>
              <a:gd name="connsiteY3" fmla="*/ 0 h 633984"/>
              <a:gd name="connsiteX4" fmla="*/ 0 w 719328"/>
              <a:gd name="connsiteY4" fmla="*/ 0 h 6339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9328" h="633984">
                <a:moveTo>
                  <a:pt x="0" y="0"/>
                </a:moveTo>
                <a:lnTo>
                  <a:pt x="0" y="633983"/>
                </a:lnTo>
                <a:lnTo>
                  <a:pt x="719327" y="633983"/>
                </a:lnTo>
                <a:lnTo>
                  <a:pt x="719327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5" name="Freeform 3"/>
          <p:cNvSpPr/>
          <p:nvPr/>
        </p:nvSpPr>
        <p:spPr>
          <a:xfrm>
            <a:off x="3154902" y="4167688"/>
            <a:ext cx="4803532" cy="492603"/>
          </a:xfrm>
          <a:custGeom>
            <a:avLst/>
            <a:gdLst>
              <a:gd name="connsiteX0" fmla="*/ 0 w 5617464"/>
              <a:gd name="connsiteY0" fmla="*/ 0 h 576072"/>
              <a:gd name="connsiteX1" fmla="*/ 0 w 5617464"/>
              <a:gd name="connsiteY1" fmla="*/ 576072 h 576072"/>
              <a:gd name="connsiteX2" fmla="*/ 5617463 w 5617464"/>
              <a:gd name="connsiteY2" fmla="*/ 576072 h 576072"/>
              <a:gd name="connsiteX3" fmla="*/ 5617463 w 5617464"/>
              <a:gd name="connsiteY3" fmla="*/ 0 h 576072"/>
              <a:gd name="connsiteX4" fmla="*/ 0 w 5617464"/>
              <a:gd name="connsiteY4" fmla="*/ 0 h 5760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617464" h="576072">
                <a:moveTo>
                  <a:pt x="0" y="0"/>
                </a:moveTo>
                <a:lnTo>
                  <a:pt x="0" y="576072"/>
                </a:lnTo>
                <a:lnTo>
                  <a:pt x="5617463" y="576072"/>
                </a:lnTo>
                <a:lnTo>
                  <a:pt x="5617463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6" name="Freeform 3"/>
          <p:cNvSpPr/>
          <p:nvPr/>
        </p:nvSpPr>
        <p:spPr>
          <a:xfrm>
            <a:off x="1678395" y="639972"/>
            <a:ext cx="5972487" cy="977386"/>
          </a:xfrm>
          <a:custGeom>
            <a:avLst/>
            <a:gdLst>
              <a:gd name="connsiteX0" fmla="*/ 0 w 6984492"/>
              <a:gd name="connsiteY0" fmla="*/ 0 h 1142999"/>
              <a:gd name="connsiteX1" fmla="*/ 0 w 6984492"/>
              <a:gd name="connsiteY1" fmla="*/ 1142999 h 1142999"/>
              <a:gd name="connsiteX2" fmla="*/ 6984491 w 6984492"/>
              <a:gd name="connsiteY2" fmla="*/ 1142999 h 1142999"/>
              <a:gd name="connsiteX3" fmla="*/ 6984491 w 6984492"/>
              <a:gd name="connsiteY3" fmla="*/ 0 h 1142999"/>
              <a:gd name="connsiteX4" fmla="*/ 0 w 6984492"/>
              <a:gd name="connsiteY4" fmla="*/ 0 h 11429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84492" h="1142999">
                <a:moveTo>
                  <a:pt x="0" y="0"/>
                </a:moveTo>
                <a:lnTo>
                  <a:pt x="0" y="1142999"/>
                </a:lnTo>
                <a:lnTo>
                  <a:pt x="6984491" y="1142999"/>
                </a:lnTo>
                <a:lnTo>
                  <a:pt x="6984491" y="0"/>
                </a:lnTo>
                <a:lnTo>
                  <a:pt x="0" y="0"/>
                </a:lnTo>
              </a:path>
            </a:pathLst>
          </a:custGeom>
          <a:solidFill>
            <a:srgbClr val="EFECE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7" name="Freeform 3"/>
          <p:cNvSpPr/>
          <p:nvPr/>
        </p:nvSpPr>
        <p:spPr>
          <a:xfrm>
            <a:off x="3648808" y="3121231"/>
            <a:ext cx="553853" cy="616406"/>
          </a:xfrm>
          <a:custGeom>
            <a:avLst/>
            <a:gdLst>
              <a:gd name="connsiteX0" fmla="*/ 0 w 647700"/>
              <a:gd name="connsiteY0" fmla="*/ 0 h 720852"/>
              <a:gd name="connsiteX1" fmla="*/ 0 w 647700"/>
              <a:gd name="connsiteY1" fmla="*/ 720852 h 720852"/>
              <a:gd name="connsiteX2" fmla="*/ 647700 w 647700"/>
              <a:gd name="connsiteY2" fmla="*/ 720852 h 720852"/>
              <a:gd name="connsiteX3" fmla="*/ 647700 w 647700"/>
              <a:gd name="connsiteY3" fmla="*/ 0 h 720852"/>
              <a:gd name="connsiteX4" fmla="*/ 0 w 647700"/>
              <a:gd name="connsiteY4" fmla="*/ 0 h 7208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47700" h="720852">
                <a:moveTo>
                  <a:pt x="0" y="0"/>
                </a:moveTo>
                <a:lnTo>
                  <a:pt x="0" y="720852"/>
                </a:lnTo>
                <a:lnTo>
                  <a:pt x="647700" y="720852"/>
                </a:lnTo>
                <a:lnTo>
                  <a:pt x="647700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591" y="2185546"/>
            <a:ext cx="7699639" cy="29104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27193" y="4314078"/>
            <a:ext cx="3911905" cy="28706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96"/>
              </a:lnSpc>
            </a:pPr>
            <a:r>
              <a:rPr lang="en-US" altLang="zh-CN" sz="2051" b="1" dirty="0">
                <a:solidFill>
                  <a:srgbClr val="008000"/>
                </a:solidFill>
                <a:latin typeface="Calibri" pitchFamily="18" charset="0"/>
                <a:cs typeface="Calibri" pitchFamily="18" charset="0"/>
              </a:rPr>
              <a:t>∆PP/VVE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008000"/>
                </a:solidFill>
                <a:latin typeface="Calibri" pitchFamily="18" charset="0"/>
                <a:cs typeface="Calibri" pitchFamily="18" charset="0"/>
              </a:rPr>
              <a:t>élevées: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008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008000"/>
                </a:solidFill>
                <a:latin typeface="Calibri" pitchFamily="18" charset="0"/>
                <a:cs typeface="Calibri" pitchFamily="18" charset="0"/>
              </a:rPr>
              <a:t>non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008000"/>
                </a:solidFill>
                <a:latin typeface="Calibri" pitchFamily="18" charset="0"/>
                <a:cs typeface="Calibri" pitchFamily="18" charset="0"/>
              </a:rPr>
              <a:t>optimisé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052513" y="838924"/>
            <a:ext cx="5278881" cy="6745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38"/>
              </a:lnSpc>
              <a:tabLst>
                <a:tab pos="325793" algn="l"/>
              </a:tabLst>
            </a:pP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Variation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volume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d’éjection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systolique</a:t>
            </a:r>
          </a:p>
          <a:p>
            <a:pPr>
              <a:lnSpc>
                <a:spcPts val="2822"/>
              </a:lnSpc>
              <a:tabLst>
                <a:tab pos="325793" algn="l"/>
              </a:tabLst>
            </a:pPr>
            <a:r>
              <a:rPr lang="en-US" altLang="zh-CN" sz="1539" dirty="0"/>
              <a:t>	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(VVE)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pulsée</a:t>
            </a:r>
            <a:r>
              <a:rPr lang="en-US" altLang="zh-CN" sz="2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(∆PP)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278784" y="2924017"/>
            <a:ext cx="3316677" cy="28706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96"/>
              </a:lnSpc>
            </a:pP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∆PP/VVE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faibles: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optimisé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43D9AB0-D03A-B545-AC7F-D095C1316D4C}"/>
              </a:ext>
            </a:extLst>
          </p:cNvPr>
          <p:cNvSpPr txBox="1"/>
          <p:nvPr/>
        </p:nvSpPr>
        <p:spPr>
          <a:xfrm>
            <a:off x="1295399" y="5324045"/>
            <a:ext cx="2942729" cy="37407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2651"/>
              </a:lnSpc>
            </a:pP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Seuils: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51" dirty="0">
                <a:solidFill>
                  <a:srgbClr val="800000"/>
                </a:solidFill>
                <a:latin typeface="Symbol" pitchFamily="18" charset="0"/>
                <a:cs typeface="Symbol" pitchFamily="18" charset="0"/>
              </a:rPr>
              <a:t>∆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Down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5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mmHg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0EA5D32-E0F4-3848-A0B6-22E9F68BD8DD}"/>
              </a:ext>
            </a:extLst>
          </p:cNvPr>
          <p:cNvSpPr txBox="1"/>
          <p:nvPr/>
        </p:nvSpPr>
        <p:spPr>
          <a:xfrm>
            <a:off x="4463402" y="5324045"/>
            <a:ext cx="1223092" cy="37407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51"/>
              </a:lnSpc>
            </a:pPr>
            <a:r>
              <a:rPr lang="en-US" altLang="zh-CN" sz="2051" dirty="0">
                <a:solidFill>
                  <a:srgbClr val="800000"/>
                </a:solidFill>
                <a:latin typeface="Symbol" pitchFamily="18" charset="0"/>
                <a:cs typeface="Symbol" pitchFamily="18" charset="0"/>
              </a:rPr>
              <a:t>∆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PP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13%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E00E45F-E58C-EB4F-803D-E8E71A7E1D90}"/>
              </a:ext>
            </a:extLst>
          </p:cNvPr>
          <p:cNvSpPr txBox="1"/>
          <p:nvPr/>
        </p:nvSpPr>
        <p:spPr>
          <a:xfrm>
            <a:off x="6059801" y="5389204"/>
            <a:ext cx="1502078" cy="28706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96"/>
              </a:lnSpc>
            </a:pP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SVV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0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1" b="1" dirty="0">
                <a:solidFill>
                  <a:srgbClr val="800000"/>
                </a:solidFill>
                <a:latin typeface="Calibri" pitchFamily="18" charset="0"/>
                <a:cs typeface="Calibri" pitchFamily="18" charset="0"/>
              </a:rPr>
              <a:t>10-12%</a:t>
            </a:r>
          </a:p>
        </p:txBody>
      </p:sp>
    </p:spTree>
    <p:extLst>
      <p:ext uri="{BB962C8B-B14F-4D97-AF65-F5344CB8AC3E}">
        <p14:creationId xmlns:p14="http://schemas.microsoft.com/office/powerpoint/2010/main" val="2833813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1915" y="496621"/>
            <a:ext cx="7819097" cy="5864323"/>
          </a:xfrm>
          <a:custGeom>
            <a:avLst/>
            <a:gdLst>
              <a:gd name="connsiteX0" fmla="*/ 0 w 9144000"/>
              <a:gd name="connsiteY0" fmla="*/ 0 h 6858000"/>
              <a:gd name="connsiteX1" fmla="*/ 0 w 9144000"/>
              <a:gd name="connsiteY1" fmla="*/ 6858000 h 6858000"/>
              <a:gd name="connsiteX2" fmla="*/ 9144000 w 9144000"/>
              <a:gd name="connsiteY2" fmla="*/ 6858000 h 6858000"/>
              <a:gd name="connsiteX3" fmla="*/ 9144000 w 9144000"/>
              <a:gd name="connsiteY3" fmla="*/ 0 h 6858000"/>
              <a:gd name="connsiteX4" fmla="*/ 0 w 9144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111" y="481423"/>
            <a:ext cx="7384703" cy="149866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8565" y="2674240"/>
            <a:ext cx="2280570" cy="358375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7829" y="2924017"/>
            <a:ext cx="4050727" cy="32145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77388" y="2207266"/>
            <a:ext cx="5307607" cy="20255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97"/>
              </a:lnSpc>
            </a:pP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Cohorte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7808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patients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bénéficiant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d’une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chirurgie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coronaire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(1996-2005)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020827" y="2500482"/>
            <a:ext cx="4002571" cy="20255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97"/>
              </a:lnSpc>
            </a:pP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Variabilité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tensionnelle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PAS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mmHg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130</a:t>
            </a:r>
            <a:r>
              <a:rPr lang="en-US" altLang="zh-CN" sz="136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6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mmHg</a:t>
            </a:r>
          </a:p>
        </p:txBody>
      </p:sp>
    </p:spTree>
    <p:extLst>
      <p:ext uri="{BB962C8B-B14F-4D97-AF65-F5344CB8AC3E}">
        <p14:creationId xmlns:p14="http://schemas.microsoft.com/office/powerpoint/2010/main" val="3491282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1915" y="536477"/>
            <a:ext cx="7819097" cy="5864323"/>
          </a:xfrm>
          <a:custGeom>
            <a:avLst/>
            <a:gdLst>
              <a:gd name="connsiteX0" fmla="*/ 0 w 9144000"/>
              <a:gd name="connsiteY0" fmla="*/ 0 h 6858000"/>
              <a:gd name="connsiteX1" fmla="*/ 0 w 9144000"/>
              <a:gd name="connsiteY1" fmla="*/ 6858000 h 6858000"/>
              <a:gd name="connsiteX2" fmla="*/ 9144000 w 9144000"/>
              <a:gd name="connsiteY2" fmla="*/ 6858000 h 6858000"/>
              <a:gd name="connsiteX3" fmla="*/ 9144000 w 9144000"/>
              <a:gd name="connsiteY3" fmla="*/ 0 h 6858000"/>
              <a:gd name="connsiteX4" fmla="*/ 0 w 9144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1" y="1148092"/>
            <a:ext cx="5715000" cy="491046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58544" y="241274"/>
            <a:ext cx="4865114" cy="53347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62"/>
              </a:lnSpc>
            </a:pPr>
            <a:r>
              <a:rPr lang="en-US" altLang="zh-CN" sz="341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Il</a:t>
            </a:r>
            <a:r>
              <a:rPr lang="en-US" altLang="zh-CN" sz="341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41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faut</a:t>
            </a:r>
            <a:r>
              <a:rPr lang="en-US" altLang="zh-CN" sz="341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41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être</a:t>
            </a:r>
            <a:r>
              <a:rPr lang="en-US" altLang="zh-CN" sz="341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41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réactif...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334000" y="6271753"/>
            <a:ext cx="3000950" cy="17838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26"/>
              </a:lnSpc>
            </a:pPr>
            <a:r>
              <a:rPr lang="en-US" altLang="zh-CN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Walsh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al.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Anesthesiology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2013;119: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507-15</a:t>
            </a:r>
          </a:p>
        </p:txBody>
      </p:sp>
    </p:spTree>
    <p:extLst>
      <p:ext uri="{BB962C8B-B14F-4D97-AF65-F5344CB8AC3E}">
        <p14:creationId xmlns:p14="http://schemas.microsoft.com/office/powerpoint/2010/main" val="1358535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1915" y="496621"/>
            <a:ext cx="7819097" cy="5864323"/>
          </a:xfrm>
          <a:custGeom>
            <a:avLst/>
            <a:gdLst>
              <a:gd name="connsiteX0" fmla="*/ 0 w 9144000"/>
              <a:gd name="connsiteY0" fmla="*/ 0 h 6858000"/>
              <a:gd name="connsiteX1" fmla="*/ 0 w 9144000"/>
              <a:gd name="connsiteY1" fmla="*/ 6858000 h 6858000"/>
              <a:gd name="connsiteX2" fmla="*/ 9144000 w 9144000"/>
              <a:gd name="connsiteY2" fmla="*/ 6858000 h 6858000"/>
              <a:gd name="connsiteX3" fmla="*/ 9144000 w 9144000"/>
              <a:gd name="connsiteY3" fmla="*/ 0 h 6858000"/>
              <a:gd name="connsiteX4" fmla="*/ 0 w 9144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501" y="1588254"/>
            <a:ext cx="6483335" cy="417018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79678" y="860644"/>
            <a:ext cx="2745945" cy="40754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36"/>
              </a:lnSpc>
            </a:pPr>
            <a:r>
              <a:rPr lang="en-US" altLang="zh-CN" sz="307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Quels</a:t>
            </a:r>
            <a:r>
              <a:rPr lang="en-US" altLang="zh-CN" sz="307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7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solutés???</a:t>
            </a:r>
          </a:p>
        </p:txBody>
      </p:sp>
    </p:spTree>
    <p:extLst>
      <p:ext uri="{BB962C8B-B14F-4D97-AF65-F5344CB8AC3E}">
        <p14:creationId xmlns:p14="http://schemas.microsoft.com/office/powerpoint/2010/main" val="2265917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FB050CF2-41CD-9D4E-96FC-572307357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0479"/>
            <a:ext cx="8228013" cy="6045629"/>
          </a:xfrm>
        </p:spPr>
        <p:txBody>
          <a:bodyPr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r-FR" sz="3200" dirty="0" err="1">
                <a:latin typeface="Tahoma" panose="020B0604030504040204" pitchFamily="34" charset="0"/>
              </a:rPr>
              <a:t>C'est</a:t>
            </a:r>
            <a:r>
              <a:rPr lang="en-GB" altLang="fr-FR" sz="3200" dirty="0">
                <a:latin typeface="Tahoma" panose="020B0604030504040204" pitchFamily="34" charset="0"/>
              </a:rPr>
              <a:t> </a:t>
            </a:r>
            <a:r>
              <a:rPr lang="en-GB" altLang="fr-FR" sz="3200" dirty="0" err="1">
                <a:latin typeface="Tahoma" panose="020B0604030504040204" pitchFamily="34" charset="0"/>
              </a:rPr>
              <a:t>une</a:t>
            </a:r>
            <a:r>
              <a:rPr lang="en-GB" altLang="fr-FR" sz="3200" dirty="0">
                <a:latin typeface="Tahoma" panose="020B0604030504040204" pitchFamily="34" charset="0"/>
              </a:rPr>
              <a:t> </a:t>
            </a:r>
            <a:r>
              <a:rPr lang="en-GB" altLang="fr-FR" sz="3200" dirty="0" err="1">
                <a:latin typeface="Tahoma" panose="020B0604030504040204" pitchFamily="34" charset="0"/>
              </a:rPr>
              <a:t>insuffisance</a:t>
            </a:r>
            <a:r>
              <a:rPr lang="en-GB" altLang="fr-FR" sz="3200" dirty="0">
                <a:latin typeface="Tahoma" panose="020B0604030504040204" pitchFamily="34" charset="0"/>
              </a:rPr>
              <a:t> de perfusion </a:t>
            </a:r>
            <a:r>
              <a:rPr lang="en-GB" altLang="fr-FR" sz="3200" dirty="0" err="1">
                <a:latin typeface="Tahoma" panose="020B0604030504040204" pitchFamily="34" charset="0"/>
              </a:rPr>
              <a:t>tissulaire</a:t>
            </a:r>
            <a:r>
              <a:rPr lang="en-GB" altLang="fr-FR" sz="3200" dirty="0">
                <a:latin typeface="Tahoma" panose="020B0604030504040204" pitchFamily="34" charset="0"/>
              </a:rPr>
              <a:t> qui </a:t>
            </a:r>
            <a:r>
              <a:rPr lang="en-GB" altLang="fr-FR" sz="3200" dirty="0" err="1">
                <a:latin typeface="Tahoma" panose="020B0604030504040204" pitchFamily="34" charset="0"/>
              </a:rPr>
              <a:t>entraîne</a:t>
            </a:r>
            <a:r>
              <a:rPr lang="en-GB" altLang="fr-FR" sz="3200" dirty="0">
                <a:latin typeface="Tahoma" panose="020B0604030504040204" pitchFamily="34" charset="0"/>
              </a:rPr>
              <a:t> </a:t>
            </a:r>
            <a:r>
              <a:rPr lang="en-GB" altLang="fr-FR" sz="3200" dirty="0" err="1">
                <a:latin typeface="Tahoma" panose="020B0604030504040204" pitchFamily="34" charset="0"/>
              </a:rPr>
              <a:t>une</a:t>
            </a:r>
            <a:r>
              <a:rPr lang="en-GB" altLang="fr-FR" sz="3200" dirty="0">
                <a:latin typeface="Tahoma" panose="020B0604030504040204" pitchFamily="34" charset="0"/>
              </a:rPr>
              <a:t> </a:t>
            </a:r>
            <a:r>
              <a:rPr lang="en-GB" altLang="fr-FR" sz="3200" dirty="0" err="1">
                <a:latin typeface="Tahoma" panose="020B0604030504040204" pitchFamily="34" charset="0"/>
              </a:rPr>
              <a:t>anoxie</a:t>
            </a:r>
            <a:r>
              <a:rPr lang="en-GB" altLang="fr-FR" sz="3200" dirty="0">
                <a:latin typeface="Tahoma" panose="020B0604030504040204" pitchFamily="34" charset="0"/>
              </a:rPr>
              <a:t> </a:t>
            </a:r>
            <a:r>
              <a:rPr lang="en-GB" altLang="fr-FR" sz="3200" dirty="0" err="1">
                <a:latin typeface="Tahoma" panose="020B0604030504040204" pitchFamily="34" charset="0"/>
              </a:rPr>
              <a:t>cellulaire</a:t>
            </a:r>
            <a:r>
              <a:rPr lang="en-GB" altLang="fr-FR" sz="3200" dirty="0">
                <a:latin typeface="Tahoma" panose="020B0604030504040204" pitchFamily="34" charset="0"/>
              </a:rPr>
              <a:t> avec </a:t>
            </a:r>
            <a:r>
              <a:rPr lang="en-GB" altLang="fr-FR" sz="3200" dirty="0" err="1">
                <a:latin typeface="Tahoma" panose="020B0604030504040204" pitchFamily="34" charset="0"/>
              </a:rPr>
              <a:t>déviation</a:t>
            </a:r>
            <a:r>
              <a:rPr lang="en-GB" altLang="fr-FR" sz="3200" dirty="0">
                <a:latin typeface="Tahoma" panose="020B0604030504040204" pitchFamily="34" charset="0"/>
              </a:rPr>
              <a:t> </a:t>
            </a:r>
            <a:r>
              <a:rPr lang="en-GB" altLang="fr-FR" sz="3200" dirty="0" err="1">
                <a:latin typeface="Tahoma" panose="020B0604030504040204" pitchFamily="34" charset="0"/>
              </a:rPr>
              <a:t>anaérobie</a:t>
            </a:r>
            <a:r>
              <a:rPr lang="en-GB" altLang="fr-FR" sz="3200" dirty="0">
                <a:latin typeface="Tahoma" panose="020B0604030504040204" pitchFamily="34" charset="0"/>
              </a:rPr>
              <a:t> du </a:t>
            </a:r>
            <a:r>
              <a:rPr lang="en-GB" altLang="fr-FR" sz="3200" dirty="0" err="1">
                <a:latin typeface="Tahoma" panose="020B0604030504040204" pitchFamily="34" charset="0"/>
              </a:rPr>
              <a:t>métabolisme</a:t>
            </a:r>
            <a:br>
              <a:rPr lang="en-GB" altLang="fr-FR" sz="3200" dirty="0">
                <a:latin typeface="Tahoma" panose="020B0604030504040204" pitchFamily="34" charset="0"/>
              </a:rPr>
            </a:br>
            <a:br>
              <a:rPr lang="en-GB" altLang="fr-FR" sz="3200" dirty="0">
                <a:latin typeface="Tahoma" panose="020B0604030504040204" pitchFamily="34" charset="0"/>
              </a:rPr>
            </a:br>
            <a:br>
              <a:rPr lang="en-GB" altLang="fr-FR" sz="3200" dirty="0">
                <a:latin typeface="Tahoma" panose="020B0604030504040204" pitchFamily="34" charset="0"/>
              </a:rPr>
            </a:br>
            <a:r>
              <a:rPr lang="en-GB" altLang="fr-FR" sz="3200" dirty="0" err="1">
                <a:latin typeface="Tahoma" panose="020B0604030504040204" pitchFamily="34" charset="0"/>
              </a:rPr>
              <a:t>Défaut</a:t>
            </a:r>
            <a:r>
              <a:rPr lang="en-GB" altLang="fr-FR" sz="3200" dirty="0">
                <a:latin typeface="Tahoma" panose="020B0604030504040204" pitchFamily="34" charset="0"/>
              </a:rPr>
              <a:t> de stockage </a:t>
            </a:r>
            <a:r>
              <a:rPr lang="en-GB" altLang="fr-FR" sz="3200" dirty="0" err="1">
                <a:latin typeface="Tahoma" panose="020B0604030504040204" pitchFamily="34" charset="0"/>
              </a:rPr>
              <a:t>d'ATP</a:t>
            </a:r>
            <a:r>
              <a:rPr lang="en-GB" altLang="fr-FR" sz="3200" dirty="0">
                <a:latin typeface="Tahoma" panose="020B0604030504040204" pitchFamily="34" charset="0"/>
              </a:rPr>
              <a:t> </a:t>
            </a:r>
            <a:r>
              <a:rPr lang="en-GB" altLang="fr-FR" sz="3200" dirty="0" err="1">
                <a:latin typeface="Tahoma" panose="020B0604030504040204" pitchFamily="34" charset="0"/>
              </a:rPr>
              <a:t>nécessaire</a:t>
            </a:r>
            <a:r>
              <a:rPr lang="en-GB" altLang="fr-FR" sz="3200" dirty="0">
                <a:latin typeface="Tahoma" panose="020B0604030504040204" pitchFamily="34" charset="0"/>
              </a:rPr>
              <a:t> au </a:t>
            </a:r>
            <a:r>
              <a:rPr lang="en-GB" altLang="fr-FR" sz="3200" dirty="0" err="1">
                <a:latin typeface="Tahoma" panose="020B0604030504040204" pitchFamily="34" charset="0"/>
              </a:rPr>
              <a:t>fonctionnement</a:t>
            </a:r>
            <a:r>
              <a:rPr lang="en-GB" altLang="fr-FR" sz="3200" dirty="0">
                <a:latin typeface="Tahoma" panose="020B0604030504040204" pitchFamily="34" charset="0"/>
              </a:rPr>
              <a:t> </a:t>
            </a:r>
            <a:r>
              <a:rPr lang="en-GB" altLang="fr-FR" sz="3200" dirty="0" err="1">
                <a:latin typeface="Tahoma" panose="020B0604030504040204" pitchFamily="34" charset="0"/>
              </a:rPr>
              <a:t>cellulaire</a:t>
            </a:r>
            <a:r>
              <a:rPr lang="en-GB" altLang="fr-FR" sz="3200" dirty="0">
                <a:latin typeface="Tahoma" panose="020B0604030504040204" pitchFamily="34" charset="0"/>
              </a:rPr>
              <a:t>.</a:t>
            </a:r>
            <a:br>
              <a:rPr lang="en-GB" altLang="fr-FR" sz="3200" dirty="0">
                <a:latin typeface="Tahoma" panose="020B0604030504040204" pitchFamily="34" charset="0"/>
              </a:rPr>
            </a:br>
            <a:br>
              <a:rPr lang="en-GB" altLang="fr-FR" sz="3200" dirty="0">
                <a:latin typeface="Tahoma" panose="020B0604030504040204" pitchFamily="34" charset="0"/>
              </a:rPr>
            </a:br>
            <a:br>
              <a:rPr lang="en-GB" altLang="fr-FR" sz="3200" dirty="0">
                <a:latin typeface="Tahoma" panose="020B0604030504040204" pitchFamily="34" charset="0"/>
              </a:rPr>
            </a:br>
            <a:br>
              <a:rPr lang="en-GB" altLang="fr-FR" sz="3200" dirty="0">
                <a:latin typeface="Tahoma" panose="020B0604030504040204" pitchFamily="34" charset="0"/>
              </a:rPr>
            </a:br>
            <a:r>
              <a:rPr lang="en-GB" altLang="fr-FR" sz="3200" b="1" dirty="0">
                <a:latin typeface="Tahoma" panose="020B0604030504040204" pitchFamily="34" charset="0"/>
              </a:rPr>
              <a:t>ACIDOSE LACTIQUE</a:t>
            </a:r>
            <a:br>
              <a:rPr lang="en-GB" altLang="fr-FR" sz="3200" b="1" dirty="0">
                <a:latin typeface="Tahoma" panose="020B0604030504040204" pitchFamily="34" charset="0"/>
              </a:rPr>
            </a:br>
            <a:r>
              <a:rPr lang="en-GB" altLang="x-none" sz="3200" b="1" dirty="0"/>
              <a:t>(</a:t>
            </a:r>
            <a:r>
              <a:rPr lang="fr-FR" altLang="x-none" sz="3200" dirty="0"/>
              <a:t>Lactates &gt; 2 </a:t>
            </a:r>
            <a:r>
              <a:rPr lang="fr-FR" altLang="x-none" sz="3200" dirty="0" err="1"/>
              <a:t>mmol</a:t>
            </a:r>
            <a:r>
              <a:rPr lang="fr-FR" altLang="x-none" sz="3200" dirty="0"/>
              <a:t>/l)</a:t>
            </a:r>
            <a:br>
              <a:rPr lang="fr-FR" altLang="x-none" sz="3200" dirty="0"/>
            </a:br>
            <a:endParaRPr lang="en-GB" altLang="fr-FR" sz="3200" b="1" dirty="0">
              <a:latin typeface="Tahoma" panose="020B0604030504040204" pitchFamily="34" charset="0"/>
            </a:endParaRPr>
          </a:p>
        </p:txBody>
      </p:sp>
      <p:sp>
        <p:nvSpPr>
          <p:cNvPr id="22530" name="Line 2">
            <a:extLst>
              <a:ext uri="{FF2B5EF4-FFF2-40B4-BE49-F238E27FC236}">
                <a16:creationId xmlns:a16="http://schemas.microsoft.com/office/drawing/2014/main" id="{B37CC822-1BF8-7840-ADDA-A2549A6AD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3688" y="2057400"/>
            <a:ext cx="1588" cy="720725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1" name="Line 3">
            <a:extLst>
              <a:ext uri="{FF2B5EF4-FFF2-40B4-BE49-F238E27FC236}">
                <a16:creationId xmlns:a16="http://schemas.microsoft.com/office/drawing/2014/main" id="{3E7EDD13-33D9-CD45-8606-0B6BA741C8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3688" y="4114800"/>
            <a:ext cx="1587" cy="720725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101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0" y="2336800"/>
            <a:ext cx="254000" cy="4572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0" y="3124200"/>
            <a:ext cx="254000" cy="457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95400" y="25400"/>
            <a:ext cx="64008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Explorations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778000" y="609600"/>
            <a:ext cx="5435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Veineuse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Centrale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(PVC)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82600" y="1473200"/>
            <a:ext cx="29464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PVC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reflet…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844800" y="2032000"/>
            <a:ext cx="37592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auriculaire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droite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638300" y="2768600"/>
            <a:ext cx="61722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télédiastolique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ventricule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droit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676400" y="3530600"/>
            <a:ext cx="61087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Volume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télédiastolique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533900" y="4064000"/>
            <a:ext cx="39878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…de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841500" y="4648200"/>
            <a:ext cx="57658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Pas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corrélation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entre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PVC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828800" y="5257800"/>
            <a:ext cx="57912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Remplissage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en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PVC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=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2298700" y="5816600"/>
            <a:ext cx="51562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remplissage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«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l’aveugle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D0D0D"/>
                </a:solidFill>
                <a:latin typeface="Calibri" pitchFamily="18" charset="0"/>
                <a:cs typeface="Calibri" pitchFamily="18" charset="0"/>
              </a:rPr>
              <a:t>»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393AF15-8398-164D-BFCF-7DD061D9E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fr-FR" b="1"/>
              <a:t>Mesure : cathétérisme artériel pulmonaire ou Swann Ganz </a:t>
            </a:r>
          </a:p>
        </p:txBody>
      </p:sp>
      <p:pic>
        <p:nvPicPr>
          <p:cNvPr id="11266" name="Picture 4" descr="http://wwwihm.nlm.nih.gov/ihm/images/B/12/078.jpg">
            <a:extLst>
              <a:ext uri="{FF2B5EF4-FFF2-40B4-BE49-F238E27FC236}">
                <a16:creationId xmlns:a16="http://schemas.microsoft.com/office/drawing/2014/main" id="{E9ABF3FF-0EBA-6F41-8A2E-A2F9CF2D0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00538"/>
            <a:ext cx="15240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438">
            <a:extLst>
              <a:ext uri="{FF2B5EF4-FFF2-40B4-BE49-F238E27FC236}">
                <a16:creationId xmlns:a16="http://schemas.microsoft.com/office/drawing/2014/main" id="{C00FA884-246E-BB4D-A2F0-3E88BC14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15462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6">
            <a:extLst>
              <a:ext uri="{FF2B5EF4-FFF2-40B4-BE49-F238E27FC236}">
                <a16:creationId xmlns:a16="http://schemas.microsoft.com/office/drawing/2014/main" id="{12CDDCA2-0D17-AF44-9C04-7ED355B81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733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aseline="0"/>
              <a:t>Swann</a:t>
            </a:r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C180814E-C3BC-FA4C-ACDD-6E203A193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638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aseline="0"/>
              <a:t>    Ganz</a:t>
            </a:r>
          </a:p>
        </p:txBody>
      </p:sp>
      <p:pic>
        <p:nvPicPr>
          <p:cNvPr id="11270" name="Picture 9" descr="18087">
            <a:extLst>
              <a:ext uri="{FF2B5EF4-FFF2-40B4-BE49-F238E27FC236}">
                <a16:creationId xmlns:a16="http://schemas.microsoft.com/office/drawing/2014/main" id="{4C8AA69A-6597-C74F-A4D4-E098DA59446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983582"/>
            <a:ext cx="5791200" cy="463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FADD81-F3CA-C34E-AB33-0C596DB465EC}"/>
              </a:ext>
            </a:extLst>
          </p:cNvPr>
          <p:cNvSpPr/>
          <p:nvPr/>
        </p:nvSpPr>
        <p:spPr>
          <a:xfrm>
            <a:off x="7620000" y="6324600"/>
            <a:ext cx="1143000" cy="29289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347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100326" y="1244600"/>
            <a:ext cx="2273681" cy="3707307"/>
          </a:xfrm>
          <a:custGeom>
            <a:avLst/>
            <a:gdLst>
              <a:gd name="connsiteX0" fmla="*/ 38100 w 2273681"/>
              <a:gd name="connsiteY0" fmla="*/ 38100 h 3707307"/>
              <a:gd name="connsiteX1" fmla="*/ 628014 w 2273681"/>
              <a:gd name="connsiteY1" fmla="*/ 628014 h 3707307"/>
              <a:gd name="connsiteX2" fmla="*/ 760729 w 2273681"/>
              <a:gd name="connsiteY2" fmla="*/ 1099947 h 3707307"/>
              <a:gd name="connsiteX3" fmla="*/ 790194 w 2273681"/>
              <a:gd name="connsiteY3" fmla="*/ 1822704 h 3707307"/>
              <a:gd name="connsiteX4" fmla="*/ 731266 w 2273681"/>
              <a:gd name="connsiteY4" fmla="*/ 2456815 h 3707307"/>
              <a:gd name="connsiteX5" fmla="*/ 952500 w 2273681"/>
              <a:gd name="connsiteY5" fmla="*/ 3120517 h 3707307"/>
              <a:gd name="connsiteX6" fmla="*/ 1925827 w 2273681"/>
              <a:gd name="connsiteY6" fmla="*/ 3666236 h 3707307"/>
              <a:gd name="connsiteX7" fmla="*/ 1645665 w 2273681"/>
              <a:gd name="connsiteY7" fmla="*/ 2869819 h 3707307"/>
              <a:gd name="connsiteX8" fmla="*/ 1616075 w 2273681"/>
              <a:gd name="connsiteY8" fmla="*/ 2191384 h 3707307"/>
              <a:gd name="connsiteX9" fmla="*/ 1866900 w 2273681"/>
              <a:gd name="connsiteY9" fmla="*/ 1380235 h 3707307"/>
              <a:gd name="connsiteX10" fmla="*/ 2235581 w 2273681"/>
              <a:gd name="connsiteY10" fmla="*/ 1321181 h 3707307"/>
              <a:gd name="connsiteX11" fmla="*/ 2235581 w 2273681"/>
              <a:gd name="connsiteY11" fmla="*/ 1321181 h 3707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73681" h="3707307">
                <a:moveTo>
                  <a:pt x="38100" y="38100"/>
                </a:moveTo>
                <a:cubicBezTo>
                  <a:pt x="272795" y="244602"/>
                  <a:pt x="507491" y="451104"/>
                  <a:pt x="628014" y="628014"/>
                </a:cubicBezTo>
                <a:cubicBezTo>
                  <a:pt x="748410" y="805053"/>
                  <a:pt x="733678" y="900938"/>
                  <a:pt x="760729" y="1099947"/>
                </a:cubicBezTo>
                <a:cubicBezTo>
                  <a:pt x="787781" y="1299082"/>
                  <a:pt x="795147" y="1596517"/>
                  <a:pt x="790194" y="1822704"/>
                </a:cubicBezTo>
                <a:cubicBezTo>
                  <a:pt x="785241" y="2048764"/>
                  <a:pt x="704214" y="2240534"/>
                  <a:pt x="731266" y="2456815"/>
                </a:cubicBezTo>
                <a:cubicBezTo>
                  <a:pt x="758189" y="2673096"/>
                  <a:pt x="753363" y="2918968"/>
                  <a:pt x="952500" y="3120517"/>
                </a:cubicBezTo>
                <a:cubicBezTo>
                  <a:pt x="1151508" y="3322065"/>
                  <a:pt x="1810258" y="3708019"/>
                  <a:pt x="1925827" y="3666236"/>
                </a:cubicBezTo>
                <a:cubicBezTo>
                  <a:pt x="2041397" y="3624453"/>
                  <a:pt x="1697227" y="3115564"/>
                  <a:pt x="1645665" y="2869819"/>
                </a:cubicBezTo>
                <a:cubicBezTo>
                  <a:pt x="1593977" y="2623946"/>
                  <a:pt x="1579245" y="2439670"/>
                  <a:pt x="1616075" y="2191384"/>
                </a:cubicBezTo>
                <a:cubicBezTo>
                  <a:pt x="1653032" y="1943100"/>
                  <a:pt x="1763649" y="1525270"/>
                  <a:pt x="1866900" y="1380235"/>
                </a:cubicBezTo>
                <a:cubicBezTo>
                  <a:pt x="1970024" y="1235201"/>
                  <a:pt x="2235581" y="1321181"/>
                  <a:pt x="2235581" y="1321181"/>
                </a:cubicBezTo>
                <a:lnTo>
                  <a:pt x="2235581" y="1321181"/>
                </a:lnTo>
              </a:path>
            </a:pathLst>
          </a:custGeom>
          <a:ln w="762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4357751" y="2500376"/>
            <a:ext cx="71373" cy="142875"/>
          </a:xfrm>
          <a:custGeom>
            <a:avLst/>
            <a:gdLst>
              <a:gd name="connsiteX0" fmla="*/ 0 w 71373"/>
              <a:gd name="connsiteY0" fmla="*/ 71373 h 142875"/>
              <a:gd name="connsiteX1" fmla="*/ 35686 w 71373"/>
              <a:gd name="connsiteY1" fmla="*/ 0 h 142875"/>
              <a:gd name="connsiteX2" fmla="*/ 71373 w 71373"/>
              <a:gd name="connsiteY2" fmla="*/ 71373 h 142875"/>
              <a:gd name="connsiteX3" fmla="*/ 35686 w 71373"/>
              <a:gd name="connsiteY3" fmla="*/ 142875 h 142875"/>
              <a:gd name="connsiteX4" fmla="*/ 0 w 71373"/>
              <a:gd name="connsiteY4" fmla="*/ 71373 h 142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373" h="142875">
                <a:moveTo>
                  <a:pt x="0" y="71373"/>
                </a:moveTo>
                <a:cubicBezTo>
                  <a:pt x="0" y="31876"/>
                  <a:pt x="15875" y="0"/>
                  <a:pt x="35686" y="0"/>
                </a:cubicBezTo>
                <a:cubicBezTo>
                  <a:pt x="55371" y="0"/>
                  <a:pt x="71373" y="31876"/>
                  <a:pt x="71373" y="71373"/>
                </a:cubicBezTo>
                <a:cubicBezTo>
                  <a:pt x="71373" y="110870"/>
                  <a:pt x="55371" y="142875"/>
                  <a:pt x="35686" y="142875"/>
                </a:cubicBezTo>
                <a:cubicBezTo>
                  <a:pt x="15875" y="142875"/>
                  <a:pt x="0" y="110870"/>
                  <a:pt x="0" y="71373"/>
                </a:cubicBez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4345051" y="2487676"/>
            <a:ext cx="96773" cy="168275"/>
          </a:xfrm>
          <a:custGeom>
            <a:avLst/>
            <a:gdLst>
              <a:gd name="connsiteX0" fmla="*/ 12700 w 96773"/>
              <a:gd name="connsiteY0" fmla="*/ 84073 h 168275"/>
              <a:gd name="connsiteX1" fmla="*/ 48386 w 96773"/>
              <a:gd name="connsiteY1" fmla="*/ 12700 h 168275"/>
              <a:gd name="connsiteX2" fmla="*/ 84073 w 96773"/>
              <a:gd name="connsiteY2" fmla="*/ 84073 h 168275"/>
              <a:gd name="connsiteX3" fmla="*/ 48386 w 96773"/>
              <a:gd name="connsiteY3" fmla="*/ 155575 h 168275"/>
              <a:gd name="connsiteX4" fmla="*/ 12700 w 96773"/>
              <a:gd name="connsiteY4" fmla="*/ 84073 h 1682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6773" h="168275">
                <a:moveTo>
                  <a:pt x="12700" y="84073"/>
                </a:moveTo>
                <a:cubicBezTo>
                  <a:pt x="12700" y="44576"/>
                  <a:pt x="28575" y="12700"/>
                  <a:pt x="48386" y="12700"/>
                </a:cubicBezTo>
                <a:cubicBezTo>
                  <a:pt x="68071" y="12700"/>
                  <a:pt x="84073" y="44576"/>
                  <a:pt x="84073" y="84073"/>
                </a:cubicBezTo>
                <a:cubicBezTo>
                  <a:pt x="84073" y="123570"/>
                  <a:pt x="68071" y="155575"/>
                  <a:pt x="48386" y="155575"/>
                </a:cubicBezTo>
                <a:cubicBezTo>
                  <a:pt x="28575" y="155575"/>
                  <a:pt x="12700" y="123570"/>
                  <a:pt x="12700" y="8407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214437" y="3857625"/>
            <a:ext cx="1214437" cy="500126"/>
          </a:xfrm>
          <a:custGeom>
            <a:avLst/>
            <a:gdLst>
              <a:gd name="connsiteX0" fmla="*/ 0 w 1214437"/>
              <a:gd name="connsiteY0" fmla="*/ 83311 h 500126"/>
              <a:gd name="connsiteX1" fmla="*/ 83375 w 1214437"/>
              <a:gd name="connsiteY1" fmla="*/ 0 h 500126"/>
              <a:gd name="connsiteX2" fmla="*/ 1131125 w 1214437"/>
              <a:gd name="connsiteY2" fmla="*/ 0 h 500126"/>
              <a:gd name="connsiteX3" fmla="*/ 1214437 w 1214437"/>
              <a:gd name="connsiteY3" fmla="*/ 83311 h 500126"/>
              <a:gd name="connsiteX4" fmla="*/ 1214437 w 1214437"/>
              <a:gd name="connsiteY4" fmla="*/ 416686 h 500126"/>
              <a:gd name="connsiteX5" fmla="*/ 1131125 w 1214437"/>
              <a:gd name="connsiteY5" fmla="*/ 500126 h 500126"/>
              <a:gd name="connsiteX6" fmla="*/ 83375 w 1214437"/>
              <a:gd name="connsiteY6" fmla="*/ 500126 h 500126"/>
              <a:gd name="connsiteX7" fmla="*/ 0 w 1214437"/>
              <a:gd name="connsiteY7" fmla="*/ 416686 h 500126"/>
              <a:gd name="connsiteX8" fmla="*/ 0 w 1214437"/>
              <a:gd name="connsiteY8" fmla="*/ 83311 h 500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14437" h="500126">
                <a:moveTo>
                  <a:pt x="0" y="83311"/>
                </a:moveTo>
                <a:cubicBezTo>
                  <a:pt x="0" y="37338"/>
                  <a:pt x="37312" y="0"/>
                  <a:pt x="83375" y="0"/>
                </a:cubicBezTo>
                <a:lnTo>
                  <a:pt x="1131125" y="0"/>
                </a:lnTo>
                <a:cubicBezTo>
                  <a:pt x="1177099" y="0"/>
                  <a:pt x="1214437" y="37338"/>
                  <a:pt x="1214437" y="83311"/>
                </a:cubicBezTo>
                <a:lnTo>
                  <a:pt x="1214437" y="416686"/>
                </a:lnTo>
                <a:cubicBezTo>
                  <a:pt x="1214437" y="462788"/>
                  <a:pt x="1177099" y="500126"/>
                  <a:pt x="1131125" y="500126"/>
                </a:cubicBezTo>
                <a:lnTo>
                  <a:pt x="83375" y="500126"/>
                </a:lnTo>
                <a:cubicBezTo>
                  <a:pt x="37312" y="500126"/>
                  <a:pt x="0" y="462788"/>
                  <a:pt x="0" y="416686"/>
                </a:cubicBezTo>
                <a:lnTo>
                  <a:pt x="0" y="8331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201737" y="3844925"/>
            <a:ext cx="1239837" cy="525526"/>
          </a:xfrm>
          <a:custGeom>
            <a:avLst/>
            <a:gdLst>
              <a:gd name="connsiteX0" fmla="*/ 12700 w 1239837"/>
              <a:gd name="connsiteY0" fmla="*/ 96011 h 525526"/>
              <a:gd name="connsiteX1" fmla="*/ 96075 w 1239837"/>
              <a:gd name="connsiteY1" fmla="*/ 12700 h 525526"/>
              <a:gd name="connsiteX2" fmla="*/ 1143825 w 1239837"/>
              <a:gd name="connsiteY2" fmla="*/ 12700 h 525526"/>
              <a:gd name="connsiteX3" fmla="*/ 1227137 w 1239837"/>
              <a:gd name="connsiteY3" fmla="*/ 96011 h 525526"/>
              <a:gd name="connsiteX4" fmla="*/ 1227137 w 1239837"/>
              <a:gd name="connsiteY4" fmla="*/ 429386 h 525526"/>
              <a:gd name="connsiteX5" fmla="*/ 1143825 w 1239837"/>
              <a:gd name="connsiteY5" fmla="*/ 512826 h 525526"/>
              <a:gd name="connsiteX6" fmla="*/ 96075 w 1239837"/>
              <a:gd name="connsiteY6" fmla="*/ 512826 h 525526"/>
              <a:gd name="connsiteX7" fmla="*/ 12700 w 1239837"/>
              <a:gd name="connsiteY7" fmla="*/ 429386 h 525526"/>
              <a:gd name="connsiteX8" fmla="*/ 12700 w 1239837"/>
              <a:gd name="connsiteY8" fmla="*/ 96011 h 5255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39837" h="525526">
                <a:moveTo>
                  <a:pt x="12700" y="96011"/>
                </a:moveTo>
                <a:cubicBezTo>
                  <a:pt x="12700" y="50038"/>
                  <a:pt x="50012" y="12700"/>
                  <a:pt x="96075" y="12700"/>
                </a:cubicBezTo>
                <a:lnTo>
                  <a:pt x="1143825" y="12700"/>
                </a:lnTo>
                <a:cubicBezTo>
                  <a:pt x="1189799" y="12700"/>
                  <a:pt x="1227137" y="50038"/>
                  <a:pt x="1227137" y="96011"/>
                </a:cubicBezTo>
                <a:lnTo>
                  <a:pt x="1227137" y="429386"/>
                </a:lnTo>
                <a:cubicBezTo>
                  <a:pt x="1227137" y="475488"/>
                  <a:pt x="1189799" y="512826"/>
                  <a:pt x="1143825" y="512826"/>
                </a:cubicBezTo>
                <a:lnTo>
                  <a:pt x="96075" y="512826"/>
                </a:lnTo>
                <a:cubicBezTo>
                  <a:pt x="50012" y="512826"/>
                  <a:pt x="12700" y="475488"/>
                  <a:pt x="12700" y="429386"/>
                </a:cubicBezTo>
                <a:lnTo>
                  <a:pt x="12700" y="9601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786126" y="3857625"/>
            <a:ext cx="142875" cy="214376"/>
          </a:xfrm>
          <a:custGeom>
            <a:avLst/>
            <a:gdLst>
              <a:gd name="connsiteX0" fmla="*/ 0 w 142875"/>
              <a:gd name="connsiteY0" fmla="*/ 107188 h 214376"/>
              <a:gd name="connsiteX1" fmla="*/ 71373 w 142875"/>
              <a:gd name="connsiteY1" fmla="*/ 0 h 214376"/>
              <a:gd name="connsiteX2" fmla="*/ 142875 w 142875"/>
              <a:gd name="connsiteY2" fmla="*/ 107188 h 214376"/>
              <a:gd name="connsiteX3" fmla="*/ 71373 w 142875"/>
              <a:gd name="connsiteY3" fmla="*/ 214376 h 214376"/>
              <a:gd name="connsiteX4" fmla="*/ 0 w 142875"/>
              <a:gd name="connsiteY4" fmla="*/ 107188 h 2143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2875" h="214376">
                <a:moveTo>
                  <a:pt x="0" y="107188"/>
                </a:moveTo>
                <a:cubicBezTo>
                  <a:pt x="0" y="48005"/>
                  <a:pt x="31876" y="0"/>
                  <a:pt x="71373" y="0"/>
                </a:cubicBezTo>
                <a:cubicBezTo>
                  <a:pt x="110870" y="0"/>
                  <a:pt x="142875" y="48005"/>
                  <a:pt x="142875" y="107188"/>
                </a:cubicBezTo>
                <a:cubicBezTo>
                  <a:pt x="142875" y="166370"/>
                  <a:pt x="110870" y="214376"/>
                  <a:pt x="71373" y="214376"/>
                </a:cubicBezTo>
                <a:cubicBezTo>
                  <a:pt x="31876" y="214376"/>
                  <a:pt x="0" y="166370"/>
                  <a:pt x="0" y="1071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2773426" y="3844925"/>
            <a:ext cx="168275" cy="239776"/>
          </a:xfrm>
          <a:custGeom>
            <a:avLst/>
            <a:gdLst>
              <a:gd name="connsiteX0" fmla="*/ 12700 w 168275"/>
              <a:gd name="connsiteY0" fmla="*/ 119888 h 239776"/>
              <a:gd name="connsiteX1" fmla="*/ 84073 w 168275"/>
              <a:gd name="connsiteY1" fmla="*/ 12700 h 239776"/>
              <a:gd name="connsiteX2" fmla="*/ 155575 w 168275"/>
              <a:gd name="connsiteY2" fmla="*/ 119888 h 239776"/>
              <a:gd name="connsiteX3" fmla="*/ 84073 w 168275"/>
              <a:gd name="connsiteY3" fmla="*/ 227076 h 239776"/>
              <a:gd name="connsiteX4" fmla="*/ 12700 w 168275"/>
              <a:gd name="connsiteY4" fmla="*/ 119888 h 239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68275" h="239776">
                <a:moveTo>
                  <a:pt x="12700" y="119888"/>
                </a:moveTo>
                <a:cubicBezTo>
                  <a:pt x="12700" y="60705"/>
                  <a:pt x="44576" y="12700"/>
                  <a:pt x="84073" y="12700"/>
                </a:cubicBezTo>
                <a:cubicBezTo>
                  <a:pt x="123570" y="12700"/>
                  <a:pt x="155575" y="60705"/>
                  <a:pt x="155575" y="119888"/>
                </a:cubicBezTo>
                <a:cubicBezTo>
                  <a:pt x="155575" y="179070"/>
                  <a:pt x="123570" y="227076"/>
                  <a:pt x="84073" y="227076"/>
                </a:cubicBezTo>
                <a:cubicBezTo>
                  <a:pt x="44576" y="227076"/>
                  <a:pt x="12700" y="179070"/>
                  <a:pt x="12700" y="119888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5000625" y="2357501"/>
            <a:ext cx="1214501" cy="499998"/>
          </a:xfrm>
          <a:custGeom>
            <a:avLst/>
            <a:gdLst>
              <a:gd name="connsiteX0" fmla="*/ 0 w 1214501"/>
              <a:gd name="connsiteY0" fmla="*/ 83311 h 499998"/>
              <a:gd name="connsiteX1" fmla="*/ 83311 w 1214501"/>
              <a:gd name="connsiteY1" fmla="*/ 0 h 499998"/>
              <a:gd name="connsiteX2" fmla="*/ 1131062 w 1214501"/>
              <a:gd name="connsiteY2" fmla="*/ 0 h 499998"/>
              <a:gd name="connsiteX3" fmla="*/ 1214501 w 1214501"/>
              <a:gd name="connsiteY3" fmla="*/ 83311 h 499998"/>
              <a:gd name="connsiteX4" fmla="*/ 1214501 w 1214501"/>
              <a:gd name="connsiteY4" fmla="*/ 416686 h 499998"/>
              <a:gd name="connsiteX5" fmla="*/ 1131062 w 1214501"/>
              <a:gd name="connsiteY5" fmla="*/ 499998 h 499998"/>
              <a:gd name="connsiteX6" fmla="*/ 83311 w 1214501"/>
              <a:gd name="connsiteY6" fmla="*/ 499998 h 499998"/>
              <a:gd name="connsiteX7" fmla="*/ 0 w 1214501"/>
              <a:gd name="connsiteY7" fmla="*/ 416686 h 499998"/>
              <a:gd name="connsiteX8" fmla="*/ 0 w 1214501"/>
              <a:gd name="connsiteY8" fmla="*/ 83311 h 499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14501" h="499998">
                <a:moveTo>
                  <a:pt x="0" y="83311"/>
                </a:moveTo>
                <a:cubicBezTo>
                  <a:pt x="0" y="37210"/>
                  <a:pt x="37338" y="0"/>
                  <a:pt x="83311" y="0"/>
                </a:cubicBezTo>
                <a:lnTo>
                  <a:pt x="1131062" y="0"/>
                </a:lnTo>
                <a:cubicBezTo>
                  <a:pt x="1177163" y="0"/>
                  <a:pt x="1214501" y="37210"/>
                  <a:pt x="1214501" y="83311"/>
                </a:cubicBezTo>
                <a:lnTo>
                  <a:pt x="1214501" y="416686"/>
                </a:lnTo>
                <a:cubicBezTo>
                  <a:pt x="1214501" y="462660"/>
                  <a:pt x="1177163" y="499998"/>
                  <a:pt x="1131062" y="499998"/>
                </a:cubicBezTo>
                <a:lnTo>
                  <a:pt x="83311" y="499998"/>
                </a:lnTo>
                <a:cubicBezTo>
                  <a:pt x="37338" y="499998"/>
                  <a:pt x="0" y="462660"/>
                  <a:pt x="0" y="416686"/>
                </a:cubicBezTo>
                <a:lnTo>
                  <a:pt x="0" y="8331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4987925" y="2344801"/>
            <a:ext cx="1239901" cy="525398"/>
          </a:xfrm>
          <a:custGeom>
            <a:avLst/>
            <a:gdLst>
              <a:gd name="connsiteX0" fmla="*/ 12700 w 1239901"/>
              <a:gd name="connsiteY0" fmla="*/ 96011 h 525398"/>
              <a:gd name="connsiteX1" fmla="*/ 96011 w 1239901"/>
              <a:gd name="connsiteY1" fmla="*/ 12700 h 525398"/>
              <a:gd name="connsiteX2" fmla="*/ 1143762 w 1239901"/>
              <a:gd name="connsiteY2" fmla="*/ 12700 h 525398"/>
              <a:gd name="connsiteX3" fmla="*/ 1227201 w 1239901"/>
              <a:gd name="connsiteY3" fmla="*/ 96011 h 525398"/>
              <a:gd name="connsiteX4" fmla="*/ 1227201 w 1239901"/>
              <a:gd name="connsiteY4" fmla="*/ 429386 h 525398"/>
              <a:gd name="connsiteX5" fmla="*/ 1143762 w 1239901"/>
              <a:gd name="connsiteY5" fmla="*/ 512698 h 525398"/>
              <a:gd name="connsiteX6" fmla="*/ 96011 w 1239901"/>
              <a:gd name="connsiteY6" fmla="*/ 512698 h 525398"/>
              <a:gd name="connsiteX7" fmla="*/ 12700 w 1239901"/>
              <a:gd name="connsiteY7" fmla="*/ 429386 h 525398"/>
              <a:gd name="connsiteX8" fmla="*/ 12700 w 1239901"/>
              <a:gd name="connsiteY8" fmla="*/ 96011 h 5253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39901" h="525398">
                <a:moveTo>
                  <a:pt x="12700" y="96011"/>
                </a:moveTo>
                <a:cubicBezTo>
                  <a:pt x="12700" y="49910"/>
                  <a:pt x="50038" y="12700"/>
                  <a:pt x="96011" y="12700"/>
                </a:cubicBezTo>
                <a:lnTo>
                  <a:pt x="1143762" y="12700"/>
                </a:lnTo>
                <a:cubicBezTo>
                  <a:pt x="1189863" y="12700"/>
                  <a:pt x="1227201" y="49910"/>
                  <a:pt x="1227201" y="96011"/>
                </a:cubicBezTo>
                <a:lnTo>
                  <a:pt x="1227201" y="429386"/>
                </a:lnTo>
                <a:cubicBezTo>
                  <a:pt x="1227201" y="475360"/>
                  <a:pt x="1189863" y="512698"/>
                  <a:pt x="1143762" y="512698"/>
                </a:cubicBezTo>
                <a:lnTo>
                  <a:pt x="96011" y="512698"/>
                </a:lnTo>
                <a:cubicBezTo>
                  <a:pt x="50038" y="512698"/>
                  <a:pt x="12700" y="475360"/>
                  <a:pt x="12700" y="429386"/>
                </a:cubicBezTo>
                <a:lnTo>
                  <a:pt x="12700" y="9601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000125" y="357251"/>
            <a:ext cx="4072001" cy="571500"/>
          </a:xfrm>
          <a:custGeom>
            <a:avLst/>
            <a:gdLst>
              <a:gd name="connsiteX0" fmla="*/ 0 w 4072001"/>
              <a:gd name="connsiteY0" fmla="*/ 571500 h 571500"/>
              <a:gd name="connsiteX1" fmla="*/ 4072001 w 4072001"/>
              <a:gd name="connsiteY1" fmla="*/ 571500 h 571500"/>
              <a:gd name="connsiteX2" fmla="*/ 4072001 w 4072001"/>
              <a:gd name="connsiteY2" fmla="*/ 0 h 571500"/>
              <a:gd name="connsiteX3" fmla="*/ 0 w 4072001"/>
              <a:gd name="connsiteY3" fmla="*/ 0 h 571500"/>
              <a:gd name="connsiteX4" fmla="*/ 0 w 4072001"/>
              <a:gd name="connsiteY4" fmla="*/ 571500 h 571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72001" h="571500">
                <a:moveTo>
                  <a:pt x="0" y="571500"/>
                </a:moveTo>
                <a:lnTo>
                  <a:pt x="4072001" y="571500"/>
                </a:lnTo>
                <a:lnTo>
                  <a:pt x="4072001" y="0"/>
                </a:lnTo>
                <a:lnTo>
                  <a:pt x="0" y="0"/>
                </a:lnTo>
                <a:lnTo>
                  <a:pt x="0" y="5715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987425" y="344551"/>
            <a:ext cx="4097401" cy="596900"/>
          </a:xfrm>
          <a:custGeom>
            <a:avLst/>
            <a:gdLst>
              <a:gd name="connsiteX0" fmla="*/ 12700 w 4097401"/>
              <a:gd name="connsiteY0" fmla="*/ 584200 h 596900"/>
              <a:gd name="connsiteX1" fmla="*/ 4084701 w 4097401"/>
              <a:gd name="connsiteY1" fmla="*/ 584200 h 596900"/>
              <a:gd name="connsiteX2" fmla="*/ 4084701 w 4097401"/>
              <a:gd name="connsiteY2" fmla="*/ 12700 h 596900"/>
              <a:gd name="connsiteX3" fmla="*/ 12700 w 4097401"/>
              <a:gd name="connsiteY3" fmla="*/ 12700 h 596900"/>
              <a:gd name="connsiteX4" fmla="*/ 12700 w 4097401"/>
              <a:gd name="connsiteY4" fmla="*/ 584200 h 596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97401" h="596900">
                <a:moveTo>
                  <a:pt x="12700" y="584200"/>
                </a:moveTo>
                <a:lnTo>
                  <a:pt x="4084701" y="584200"/>
                </a:lnTo>
                <a:lnTo>
                  <a:pt x="4084701" y="12700"/>
                </a:lnTo>
                <a:lnTo>
                  <a:pt x="12700" y="12700"/>
                </a:lnTo>
                <a:lnTo>
                  <a:pt x="12700" y="5842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2471801" y="2330799"/>
            <a:ext cx="2195449" cy="3038872"/>
          </a:xfrm>
          <a:custGeom>
            <a:avLst/>
            <a:gdLst>
              <a:gd name="connsiteX0" fmla="*/ 50545 w 2195449"/>
              <a:gd name="connsiteY0" fmla="*/ 1503330 h 3038872"/>
              <a:gd name="connsiteX1" fmla="*/ 94741 w 2195449"/>
              <a:gd name="connsiteY1" fmla="*/ 1518062 h 3038872"/>
              <a:gd name="connsiteX2" fmla="*/ 212725 w 2195449"/>
              <a:gd name="connsiteY2" fmla="*/ 1547654 h 3038872"/>
              <a:gd name="connsiteX3" fmla="*/ 257047 w 2195449"/>
              <a:gd name="connsiteY3" fmla="*/ 1562385 h 3038872"/>
              <a:gd name="connsiteX4" fmla="*/ 389763 w 2195449"/>
              <a:gd name="connsiteY4" fmla="*/ 1591849 h 3038872"/>
              <a:gd name="connsiteX5" fmla="*/ 537209 w 2195449"/>
              <a:gd name="connsiteY5" fmla="*/ 1577117 h 3038872"/>
              <a:gd name="connsiteX6" fmla="*/ 566673 w 2195449"/>
              <a:gd name="connsiteY6" fmla="*/ 1532794 h 3038872"/>
              <a:gd name="connsiteX7" fmla="*/ 655192 w 2195449"/>
              <a:gd name="connsiteY7" fmla="*/ 1473866 h 3038872"/>
              <a:gd name="connsiteX8" fmla="*/ 699516 w 2195449"/>
              <a:gd name="connsiteY8" fmla="*/ 1444402 h 3038872"/>
              <a:gd name="connsiteX9" fmla="*/ 787908 w 2195449"/>
              <a:gd name="connsiteY9" fmla="*/ 1385347 h 3038872"/>
              <a:gd name="connsiteX10" fmla="*/ 832231 w 2195449"/>
              <a:gd name="connsiteY10" fmla="*/ 1355883 h 3038872"/>
              <a:gd name="connsiteX11" fmla="*/ 994409 w 2195449"/>
              <a:gd name="connsiteY11" fmla="*/ 1370616 h 3038872"/>
              <a:gd name="connsiteX12" fmla="*/ 1038733 w 2195449"/>
              <a:gd name="connsiteY12" fmla="*/ 1385347 h 3038872"/>
              <a:gd name="connsiteX13" fmla="*/ 1068196 w 2195449"/>
              <a:gd name="connsiteY13" fmla="*/ 1326419 h 3038872"/>
              <a:gd name="connsiteX14" fmla="*/ 1112393 w 2195449"/>
              <a:gd name="connsiteY14" fmla="*/ 1237900 h 3038872"/>
              <a:gd name="connsiteX15" fmla="*/ 1141857 w 2195449"/>
              <a:gd name="connsiteY15" fmla="*/ 1134649 h 3038872"/>
              <a:gd name="connsiteX16" fmla="*/ 1186179 w 2195449"/>
              <a:gd name="connsiteY16" fmla="*/ 942879 h 3038872"/>
              <a:gd name="connsiteX17" fmla="*/ 1215644 w 2195449"/>
              <a:gd name="connsiteY17" fmla="*/ 854487 h 3038872"/>
              <a:gd name="connsiteX18" fmla="*/ 1215644 w 2195449"/>
              <a:gd name="connsiteY18" fmla="*/ 618394 h 3038872"/>
              <a:gd name="connsiteX19" fmla="*/ 1200912 w 2195449"/>
              <a:gd name="connsiteY19" fmla="*/ 574198 h 3038872"/>
              <a:gd name="connsiteX20" fmla="*/ 1112393 w 2195449"/>
              <a:gd name="connsiteY20" fmla="*/ 515270 h 3038872"/>
              <a:gd name="connsiteX21" fmla="*/ 1097660 w 2195449"/>
              <a:gd name="connsiteY21" fmla="*/ 190785 h 3038872"/>
              <a:gd name="connsiteX22" fmla="*/ 1156715 w 2195449"/>
              <a:gd name="connsiteY22" fmla="*/ 116998 h 3038872"/>
              <a:gd name="connsiteX23" fmla="*/ 1259839 w 2195449"/>
              <a:gd name="connsiteY23" fmla="*/ 102266 h 3038872"/>
              <a:gd name="connsiteX24" fmla="*/ 1348358 w 2195449"/>
              <a:gd name="connsiteY24" fmla="*/ 72802 h 3038872"/>
              <a:gd name="connsiteX25" fmla="*/ 1392682 w 2195449"/>
              <a:gd name="connsiteY25" fmla="*/ 58070 h 3038872"/>
              <a:gd name="connsiteX26" fmla="*/ 1495933 w 2195449"/>
              <a:gd name="connsiteY26" fmla="*/ 43211 h 3038872"/>
              <a:gd name="connsiteX27" fmla="*/ 2026793 w 2195449"/>
              <a:gd name="connsiteY27" fmla="*/ 43211 h 3038872"/>
              <a:gd name="connsiteX28" fmla="*/ 2115312 w 2195449"/>
              <a:gd name="connsiteY28" fmla="*/ 72802 h 3038872"/>
              <a:gd name="connsiteX29" fmla="*/ 2189099 w 2195449"/>
              <a:gd name="connsiteY29" fmla="*/ 205517 h 3038872"/>
              <a:gd name="connsiteX30" fmla="*/ 2174239 w 2195449"/>
              <a:gd name="connsiteY30" fmla="*/ 338232 h 3038872"/>
              <a:gd name="connsiteX31" fmla="*/ 2085847 w 2195449"/>
              <a:gd name="connsiteY31" fmla="*/ 367696 h 3038872"/>
              <a:gd name="connsiteX32" fmla="*/ 1835150 w 2195449"/>
              <a:gd name="connsiteY32" fmla="*/ 382428 h 3038872"/>
              <a:gd name="connsiteX33" fmla="*/ 1717039 w 2195449"/>
              <a:gd name="connsiteY33" fmla="*/ 397287 h 3038872"/>
              <a:gd name="connsiteX34" fmla="*/ 1628647 w 2195449"/>
              <a:gd name="connsiteY34" fmla="*/ 426751 h 3038872"/>
              <a:gd name="connsiteX35" fmla="*/ 1525396 w 2195449"/>
              <a:gd name="connsiteY35" fmla="*/ 456215 h 3038872"/>
              <a:gd name="connsiteX36" fmla="*/ 1422145 w 2195449"/>
              <a:gd name="connsiteY36" fmla="*/ 588930 h 3038872"/>
              <a:gd name="connsiteX37" fmla="*/ 1407414 w 2195449"/>
              <a:gd name="connsiteY37" fmla="*/ 647985 h 3038872"/>
              <a:gd name="connsiteX38" fmla="*/ 1377950 w 2195449"/>
              <a:gd name="connsiteY38" fmla="*/ 692181 h 3038872"/>
              <a:gd name="connsiteX39" fmla="*/ 1392682 w 2195449"/>
              <a:gd name="connsiteY39" fmla="*/ 810164 h 3038872"/>
              <a:gd name="connsiteX40" fmla="*/ 1422145 w 2195449"/>
              <a:gd name="connsiteY40" fmla="*/ 898683 h 3038872"/>
              <a:gd name="connsiteX41" fmla="*/ 1436877 w 2195449"/>
              <a:gd name="connsiteY41" fmla="*/ 942879 h 3038872"/>
              <a:gd name="connsiteX42" fmla="*/ 1422145 w 2195449"/>
              <a:gd name="connsiteY42" fmla="*/ 1754029 h 3038872"/>
              <a:gd name="connsiteX43" fmla="*/ 1466341 w 2195449"/>
              <a:gd name="connsiteY43" fmla="*/ 1931066 h 3038872"/>
              <a:gd name="connsiteX44" fmla="*/ 1481074 w 2195449"/>
              <a:gd name="connsiteY44" fmla="*/ 1975262 h 3038872"/>
              <a:gd name="connsiteX45" fmla="*/ 1495933 w 2195449"/>
              <a:gd name="connsiteY45" fmla="*/ 2019585 h 3038872"/>
              <a:gd name="connsiteX46" fmla="*/ 1525396 w 2195449"/>
              <a:gd name="connsiteY46" fmla="*/ 2063781 h 3038872"/>
              <a:gd name="connsiteX47" fmla="*/ 1554860 w 2195449"/>
              <a:gd name="connsiteY47" fmla="*/ 2167032 h 3038872"/>
              <a:gd name="connsiteX48" fmla="*/ 1584325 w 2195449"/>
              <a:gd name="connsiteY48" fmla="*/ 2255551 h 3038872"/>
              <a:gd name="connsiteX49" fmla="*/ 1599057 w 2195449"/>
              <a:gd name="connsiteY49" fmla="*/ 2314479 h 3038872"/>
              <a:gd name="connsiteX50" fmla="*/ 1658112 w 2195449"/>
              <a:gd name="connsiteY50" fmla="*/ 2402998 h 3038872"/>
              <a:gd name="connsiteX51" fmla="*/ 1731899 w 2195449"/>
              <a:gd name="connsiteY51" fmla="*/ 2476785 h 3038872"/>
              <a:gd name="connsiteX52" fmla="*/ 1820290 w 2195449"/>
              <a:gd name="connsiteY52" fmla="*/ 2491517 h 3038872"/>
              <a:gd name="connsiteX53" fmla="*/ 1849882 w 2195449"/>
              <a:gd name="connsiteY53" fmla="*/ 2447194 h 3038872"/>
              <a:gd name="connsiteX54" fmla="*/ 1879345 w 2195449"/>
              <a:gd name="connsiteY54" fmla="*/ 2565178 h 3038872"/>
              <a:gd name="connsiteX55" fmla="*/ 1967864 w 2195449"/>
              <a:gd name="connsiteY55" fmla="*/ 2830735 h 3038872"/>
              <a:gd name="connsiteX56" fmla="*/ 1997328 w 2195449"/>
              <a:gd name="connsiteY56" fmla="*/ 2919254 h 3038872"/>
              <a:gd name="connsiteX57" fmla="*/ 2012060 w 2195449"/>
              <a:gd name="connsiteY57" fmla="*/ 2963449 h 3038872"/>
              <a:gd name="connsiteX58" fmla="*/ 2041525 w 2195449"/>
              <a:gd name="connsiteY58" fmla="*/ 3007645 h 3038872"/>
              <a:gd name="connsiteX59" fmla="*/ 1731899 w 2195449"/>
              <a:gd name="connsiteY59" fmla="*/ 2992913 h 3038872"/>
              <a:gd name="connsiteX60" fmla="*/ 1687576 w 2195449"/>
              <a:gd name="connsiteY60" fmla="*/ 2963449 h 3038872"/>
              <a:gd name="connsiteX61" fmla="*/ 1540128 w 2195449"/>
              <a:gd name="connsiteY61" fmla="*/ 2919254 h 3038872"/>
              <a:gd name="connsiteX62" fmla="*/ 1451609 w 2195449"/>
              <a:gd name="connsiteY62" fmla="*/ 2889662 h 3038872"/>
              <a:gd name="connsiteX63" fmla="*/ 1407414 w 2195449"/>
              <a:gd name="connsiteY63" fmla="*/ 2874930 h 3038872"/>
              <a:gd name="connsiteX64" fmla="*/ 1304163 w 2195449"/>
              <a:gd name="connsiteY64" fmla="*/ 2845466 h 3038872"/>
              <a:gd name="connsiteX65" fmla="*/ 1141857 w 2195449"/>
              <a:gd name="connsiteY65" fmla="*/ 2860198 h 3038872"/>
              <a:gd name="connsiteX66" fmla="*/ 1053464 w 2195449"/>
              <a:gd name="connsiteY66" fmla="*/ 2889662 h 3038872"/>
              <a:gd name="connsiteX67" fmla="*/ 802639 w 2195449"/>
              <a:gd name="connsiteY67" fmla="*/ 2860198 h 3038872"/>
              <a:gd name="connsiteX68" fmla="*/ 743712 w 2195449"/>
              <a:gd name="connsiteY68" fmla="*/ 2771679 h 3038872"/>
              <a:gd name="connsiteX69" fmla="*/ 655192 w 2195449"/>
              <a:gd name="connsiteY69" fmla="*/ 2712751 h 3038872"/>
              <a:gd name="connsiteX70" fmla="*/ 625728 w 2195449"/>
              <a:gd name="connsiteY70" fmla="*/ 2668429 h 3038872"/>
              <a:gd name="connsiteX71" fmla="*/ 581532 w 2195449"/>
              <a:gd name="connsiteY71" fmla="*/ 2638965 h 3038872"/>
              <a:gd name="connsiteX72" fmla="*/ 507745 w 2195449"/>
              <a:gd name="connsiteY72" fmla="*/ 2535713 h 3038872"/>
              <a:gd name="connsiteX73" fmla="*/ 433958 w 2195449"/>
              <a:gd name="connsiteY73" fmla="*/ 2402998 h 3038872"/>
              <a:gd name="connsiteX74" fmla="*/ 375031 w 2195449"/>
              <a:gd name="connsiteY74" fmla="*/ 2373535 h 3038872"/>
              <a:gd name="connsiteX75" fmla="*/ 271779 w 2195449"/>
              <a:gd name="connsiteY75" fmla="*/ 2255551 h 3038872"/>
              <a:gd name="connsiteX76" fmla="*/ 153797 w 2195449"/>
              <a:gd name="connsiteY76" fmla="*/ 2078513 h 3038872"/>
              <a:gd name="connsiteX77" fmla="*/ 94741 w 2195449"/>
              <a:gd name="connsiteY77" fmla="*/ 1989994 h 3038872"/>
              <a:gd name="connsiteX78" fmla="*/ 65277 w 2195449"/>
              <a:gd name="connsiteY78" fmla="*/ 1945798 h 3038872"/>
              <a:gd name="connsiteX79" fmla="*/ 35813 w 2195449"/>
              <a:gd name="connsiteY79" fmla="*/ 1886870 h 3038872"/>
              <a:gd name="connsiteX80" fmla="*/ 21081 w 2195449"/>
              <a:gd name="connsiteY80" fmla="*/ 1754029 h 3038872"/>
              <a:gd name="connsiteX81" fmla="*/ 6350 w 2195449"/>
              <a:gd name="connsiteY81" fmla="*/ 1709832 h 3038872"/>
              <a:gd name="connsiteX82" fmla="*/ 35813 w 2195449"/>
              <a:gd name="connsiteY82" fmla="*/ 1547654 h 3038872"/>
              <a:gd name="connsiteX83" fmla="*/ 50545 w 2195449"/>
              <a:gd name="connsiteY83" fmla="*/ 1503330 h 30388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</a:cxnLst>
            <a:rect l="l" t="t" r="r" b="b"/>
            <a:pathLst>
              <a:path w="2195449" h="3038872">
                <a:moveTo>
                  <a:pt x="50545" y="1503330"/>
                </a:moveTo>
                <a:cubicBezTo>
                  <a:pt x="60325" y="1498377"/>
                  <a:pt x="79755" y="1513998"/>
                  <a:pt x="94741" y="1518062"/>
                </a:cubicBezTo>
                <a:cubicBezTo>
                  <a:pt x="133857" y="1528730"/>
                  <a:pt x="174244" y="1534826"/>
                  <a:pt x="212725" y="1547654"/>
                </a:cubicBezTo>
                <a:cubicBezTo>
                  <a:pt x="227456" y="1552479"/>
                  <a:pt x="242061" y="1558067"/>
                  <a:pt x="257047" y="1562385"/>
                </a:cubicBezTo>
                <a:cubicBezTo>
                  <a:pt x="305561" y="1576229"/>
                  <a:pt x="339089" y="1581689"/>
                  <a:pt x="389763" y="1591849"/>
                </a:cubicBezTo>
                <a:cubicBezTo>
                  <a:pt x="438911" y="1586896"/>
                  <a:pt x="490347" y="1592738"/>
                  <a:pt x="537209" y="1577117"/>
                </a:cubicBezTo>
                <a:cubicBezTo>
                  <a:pt x="554100" y="1571529"/>
                  <a:pt x="553338" y="1544479"/>
                  <a:pt x="566673" y="1532794"/>
                </a:cubicBezTo>
                <a:cubicBezTo>
                  <a:pt x="593344" y="1509554"/>
                  <a:pt x="625728" y="1493551"/>
                  <a:pt x="655192" y="1473866"/>
                </a:cubicBezTo>
                <a:lnTo>
                  <a:pt x="699516" y="1444402"/>
                </a:lnTo>
                <a:lnTo>
                  <a:pt x="787908" y="1385347"/>
                </a:lnTo>
                <a:lnTo>
                  <a:pt x="832231" y="1355883"/>
                </a:lnTo>
                <a:cubicBezTo>
                  <a:pt x="886333" y="1360836"/>
                  <a:pt x="940689" y="1362995"/>
                  <a:pt x="994409" y="1370616"/>
                </a:cubicBezTo>
                <a:cubicBezTo>
                  <a:pt x="1009777" y="1372774"/>
                  <a:pt x="1025397" y="1393348"/>
                  <a:pt x="1038733" y="1385347"/>
                </a:cubicBezTo>
                <a:cubicBezTo>
                  <a:pt x="1057528" y="1374044"/>
                  <a:pt x="1059560" y="1346612"/>
                  <a:pt x="1068196" y="1326419"/>
                </a:cubicBezTo>
                <a:cubicBezTo>
                  <a:pt x="1104772" y="1240948"/>
                  <a:pt x="1055751" y="1322863"/>
                  <a:pt x="1112393" y="1237900"/>
                </a:cubicBezTo>
                <a:cubicBezTo>
                  <a:pt x="1128776" y="1188624"/>
                  <a:pt x="1129538" y="1190148"/>
                  <a:pt x="1141857" y="1134649"/>
                </a:cubicBezTo>
                <a:cubicBezTo>
                  <a:pt x="1157477" y="1064418"/>
                  <a:pt x="1162050" y="1015269"/>
                  <a:pt x="1186179" y="942879"/>
                </a:cubicBezTo>
                <a:lnTo>
                  <a:pt x="1215644" y="854487"/>
                </a:lnTo>
                <a:cubicBezTo>
                  <a:pt x="1228978" y="707548"/>
                  <a:pt x="1242695" y="726852"/>
                  <a:pt x="1215644" y="618394"/>
                </a:cubicBezTo>
                <a:cubicBezTo>
                  <a:pt x="1211833" y="603408"/>
                  <a:pt x="1211960" y="585247"/>
                  <a:pt x="1200912" y="574198"/>
                </a:cubicBezTo>
                <a:cubicBezTo>
                  <a:pt x="1175893" y="549179"/>
                  <a:pt x="1112393" y="515270"/>
                  <a:pt x="1112393" y="515270"/>
                </a:cubicBezTo>
                <a:cubicBezTo>
                  <a:pt x="1045717" y="381666"/>
                  <a:pt x="1072133" y="459009"/>
                  <a:pt x="1097660" y="190785"/>
                </a:cubicBezTo>
                <a:cubicBezTo>
                  <a:pt x="1101216" y="153066"/>
                  <a:pt x="1118615" y="128428"/>
                  <a:pt x="1156715" y="116998"/>
                </a:cubicBezTo>
                <a:cubicBezTo>
                  <a:pt x="1189989" y="106965"/>
                  <a:pt x="1225550" y="107219"/>
                  <a:pt x="1259839" y="102266"/>
                </a:cubicBezTo>
                <a:lnTo>
                  <a:pt x="1348358" y="72802"/>
                </a:lnTo>
                <a:cubicBezTo>
                  <a:pt x="1363090" y="67849"/>
                  <a:pt x="1377188" y="60229"/>
                  <a:pt x="1392682" y="58070"/>
                </a:cubicBezTo>
                <a:lnTo>
                  <a:pt x="1495933" y="43211"/>
                </a:lnTo>
                <a:cubicBezTo>
                  <a:pt x="1688591" y="-20923"/>
                  <a:pt x="1581658" y="9048"/>
                  <a:pt x="2026793" y="43211"/>
                </a:cubicBezTo>
                <a:cubicBezTo>
                  <a:pt x="2057781" y="45624"/>
                  <a:pt x="2115312" y="72802"/>
                  <a:pt x="2115312" y="72802"/>
                </a:cubicBezTo>
                <a:cubicBezTo>
                  <a:pt x="2182876" y="174148"/>
                  <a:pt x="2163064" y="127666"/>
                  <a:pt x="2189099" y="205517"/>
                </a:cubicBezTo>
                <a:cubicBezTo>
                  <a:pt x="2184145" y="249713"/>
                  <a:pt x="2198243" y="300640"/>
                  <a:pt x="2174239" y="338232"/>
                </a:cubicBezTo>
                <a:cubicBezTo>
                  <a:pt x="2157602" y="364521"/>
                  <a:pt x="2116836" y="365918"/>
                  <a:pt x="2085847" y="367696"/>
                </a:cubicBezTo>
                <a:lnTo>
                  <a:pt x="1835150" y="382428"/>
                </a:lnTo>
                <a:cubicBezTo>
                  <a:pt x="1795779" y="387381"/>
                  <a:pt x="1755902" y="388905"/>
                  <a:pt x="1717039" y="397287"/>
                </a:cubicBezTo>
                <a:cubicBezTo>
                  <a:pt x="1686687" y="403764"/>
                  <a:pt x="1658746" y="419131"/>
                  <a:pt x="1628647" y="426751"/>
                </a:cubicBezTo>
                <a:cubicBezTo>
                  <a:pt x="1554479" y="445293"/>
                  <a:pt x="1588896" y="435006"/>
                  <a:pt x="1525396" y="456215"/>
                </a:cubicBezTo>
                <a:cubicBezTo>
                  <a:pt x="1454784" y="562006"/>
                  <a:pt x="1491488" y="519588"/>
                  <a:pt x="1422145" y="588930"/>
                </a:cubicBezTo>
                <a:cubicBezTo>
                  <a:pt x="1417193" y="608615"/>
                  <a:pt x="1415414" y="629316"/>
                  <a:pt x="1407414" y="647985"/>
                </a:cubicBezTo>
                <a:cubicBezTo>
                  <a:pt x="1400428" y="664241"/>
                  <a:pt x="1379474" y="674528"/>
                  <a:pt x="1377950" y="692181"/>
                </a:cubicBezTo>
                <a:cubicBezTo>
                  <a:pt x="1374266" y="731678"/>
                  <a:pt x="1384300" y="771429"/>
                  <a:pt x="1392682" y="810164"/>
                </a:cubicBezTo>
                <a:cubicBezTo>
                  <a:pt x="1399158" y="840644"/>
                  <a:pt x="1412239" y="869219"/>
                  <a:pt x="1422145" y="898683"/>
                </a:cubicBezTo>
                <a:lnTo>
                  <a:pt x="1436877" y="942879"/>
                </a:lnTo>
                <a:cubicBezTo>
                  <a:pt x="1406906" y="1392079"/>
                  <a:pt x="1395095" y="1334166"/>
                  <a:pt x="1422145" y="1754029"/>
                </a:cubicBezTo>
                <a:cubicBezTo>
                  <a:pt x="1426845" y="1827942"/>
                  <a:pt x="1443101" y="1861343"/>
                  <a:pt x="1466341" y="1931066"/>
                </a:cubicBezTo>
                <a:lnTo>
                  <a:pt x="1481074" y="1975262"/>
                </a:lnTo>
                <a:cubicBezTo>
                  <a:pt x="1486027" y="1989994"/>
                  <a:pt x="1487296" y="2006631"/>
                  <a:pt x="1495933" y="2019585"/>
                </a:cubicBezTo>
                <a:lnTo>
                  <a:pt x="1525396" y="2063781"/>
                </a:lnTo>
                <a:cubicBezTo>
                  <a:pt x="1574927" y="2212498"/>
                  <a:pt x="1499362" y="1981866"/>
                  <a:pt x="1554860" y="2167032"/>
                </a:cubicBezTo>
                <a:cubicBezTo>
                  <a:pt x="1563751" y="2196750"/>
                  <a:pt x="1576832" y="2225325"/>
                  <a:pt x="1584325" y="2255551"/>
                </a:cubicBezTo>
                <a:cubicBezTo>
                  <a:pt x="1589277" y="2275236"/>
                  <a:pt x="1590039" y="2296445"/>
                  <a:pt x="1599057" y="2314479"/>
                </a:cubicBezTo>
                <a:cubicBezTo>
                  <a:pt x="1614932" y="2346229"/>
                  <a:pt x="1638427" y="2373535"/>
                  <a:pt x="1658112" y="2402998"/>
                </a:cubicBezTo>
                <a:cubicBezTo>
                  <a:pt x="1680590" y="2436654"/>
                  <a:pt x="1689734" y="2462688"/>
                  <a:pt x="1731899" y="2476785"/>
                </a:cubicBezTo>
                <a:cubicBezTo>
                  <a:pt x="1760220" y="2486184"/>
                  <a:pt x="1790827" y="2486565"/>
                  <a:pt x="1820290" y="2491517"/>
                </a:cubicBezTo>
                <a:cubicBezTo>
                  <a:pt x="1830196" y="2476785"/>
                  <a:pt x="1838706" y="2433351"/>
                  <a:pt x="1849882" y="2447194"/>
                </a:cubicBezTo>
                <a:cubicBezTo>
                  <a:pt x="1875154" y="2478944"/>
                  <a:pt x="1866519" y="2526823"/>
                  <a:pt x="1879345" y="2565178"/>
                </a:cubicBezTo>
                <a:lnTo>
                  <a:pt x="1967864" y="2830735"/>
                </a:lnTo>
                <a:lnTo>
                  <a:pt x="1997328" y="2919254"/>
                </a:lnTo>
                <a:cubicBezTo>
                  <a:pt x="2002282" y="2933985"/>
                  <a:pt x="2003425" y="2950495"/>
                  <a:pt x="2012060" y="2963449"/>
                </a:cubicBezTo>
                <a:lnTo>
                  <a:pt x="2041525" y="3007645"/>
                </a:lnTo>
                <a:cubicBezTo>
                  <a:pt x="1920239" y="3048159"/>
                  <a:pt x="1970151" y="3038379"/>
                  <a:pt x="1731899" y="2992913"/>
                </a:cubicBezTo>
                <a:cubicBezTo>
                  <a:pt x="1714372" y="2989611"/>
                  <a:pt x="1703832" y="2970688"/>
                  <a:pt x="1687576" y="2963449"/>
                </a:cubicBezTo>
                <a:cubicBezTo>
                  <a:pt x="1615439" y="2931318"/>
                  <a:pt x="1606169" y="2939066"/>
                  <a:pt x="1540128" y="2919254"/>
                </a:cubicBezTo>
                <a:cubicBezTo>
                  <a:pt x="1510283" y="2910236"/>
                  <a:pt x="1481074" y="2899568"/>
                  <a:pt x="1451609" y="2889662"/>
                </a:cubicBezTo>
                <a:cubicBezTo>
                  <a:pt x="1436877" y="2884836"/>
                  <a:pt x="1422527" y="2878741"/>
                  <a:pt x="1407414" y="2874930"/>
                </a:cubicBezTo>
                <a:cubicBezTo>
                  <a:pt x="1333245" y="2856388"/>
                  <a:pt x="1367663" y="2866675"/>
                  <a:pt x="1304163" y="2845466"/>
                </a:cubicBezTo>
                <a:cubicBezTo>
                  <a:pt x="1250060" y="2850419"/>
                  <a:pt x="1195324" y="2850800"/>
                  <a:pt x="1141857" y="2860198"/>
                </a:cubicBezTo>
                <a:cubicBezTo>
                  <a:pt x="1111250" y="2865660"/>
                  <a:pt x="1053464" y="2889662"/>
                  <a:pt x="1053464" y="2889662"/>
                </a:cubicBezTo>
                <a:cubicBezTo>
                  <a:pt x="969898" y="2879884"/>
                  <a:pt x="881379" y="2890170"/>
                  <a:pt x="802639" y="2860198"/>
                </a:cubicBezTo>
                <a:cubicBezTo>
                  <a:pt x="769619" y="2847625"/>
                  <a:pt x="773175" y="2791365"/>
                  <a:pt x="743712" y="2771679"/>
                </a:cubicBezTo>
                <a:lnTo>
                  <a:pt x="655192" y="2712751"/>
                </a:lnTo>
                <a:cubicBezTo>
                  <a:pt x="645413" y="2698019"/>
                  <a:pt x="638301" y="2681001"/>
                  <a:pt x="625728" y="2668429"/>
                </a:cubicBezTo>
                <a:cubicBezTo>
                  <a:pt x="613156" y="2655982"/>
                  <a:pt x="591312" y="2653697"/>
                  <a:pt x="581532" y="2638965"/>
                </a:cubicBezTo>
                <a:cubicBezTo>
                  <a:pt x="491744" y="2504344"/>
                  <a:pt x="666622" y="2654966"/>
                  <a:pt x="507745" y="2535713"/>
                </a:cubicBezTo>
                <a:cubicBezTo>
                  <a:pt x="493648" y="2493422"/>
                  <a:pt x="474598" y="2423318"/>
                  <a:pt x="433958" y="2402998"/>
                </a:cubicBezTo>
                <a:lnTo>
                  <a:pt x="375031" y="2373535"/>
                </a:lnTo>
                <a:cubicBezTo>
                  <a:pt x="306197" y="2270284"/>
                  <a:pt x="345439" y="2304700"/>
                  <a:pt x="271779" y="2255551"/>
                </a:cubicBezTo>
                <a:lnTo>
                  <a:pt x="153797" y="2078513"/>
                </a:lnTo>
                <a:lnTo>
                  <a:pt x="94741" y="1989994"/>
                </a:lnTo>
                <a:cubicBezTo>
                  <a:pt x="84963" y="1975262"/>
                  <a:pt x="73151" y="1961673"/>
                  <a:pt x="65277" y="1945798"/>
                </a:cubicBezTo>
                <a:lnTo>
                  <a:pt x="35813" y="1886870"/>
                </a:lnTo>
                <a:cubicBezTo>
                  <a:pt x="30860" y="1842547"/>
                  <a:pt x="28320" y="1797970"/>
                  <a:pt x="21081" y="1754029"/>
                </a:cubicBezTo>
                <a:cubicBezTo>
                  <a:pt x="18541" y="1738788"/>
                  <a:pt x="6350" y="1725326"/>
                  <a:pt x="6350" y="1709832"/>
                </a:cubicBezTo>
                <a:cubicBezTo>
                  <a:pt x="6350" y="1693830"/>
                  <a:pt x="22859" y="1577752"/>
                  <a:pt x="35813" y="1547654"/>
                </a:cubicBezTo>
                <a:cubicBezTo>
                  <a:pt x="67944" y="1472469"/>
                  <a:pt x="40639" y="1508283"/>
                  <a:pt x="50545" y="150333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214437" y="4929251"/>
            <a:ext cx="1584388" cy="499998"/>
          </a:xfrm>
          <a:custGeom>
            <a:avLst/>
            <a:gdLst>
              <a:gd name="connsiteX0" fmla="*/ 0 w 1584388"/>
              <a:gd name="connsiteY0" fmla="*/ 83311 h 499998"/>
              <a:gd name="connsiteX1" fmla="*/ 83375 w 1584388"/>
              <a:gd name="connsiteY1" fmla="*/ 0 h 499998"/>
              <a:gd name="connsiteX2" fmla="*/ 1500949 w 1584388"/>
              <a:gd name="connsiteY2" fmla="*/ 0 h 499998"/>
              <a:gd name="connsiteX3" fmla="*/ 1584388 w 1584388"/>
              <a:gd name="connsiteY3" fmla="*/ 83311 h 499998"/>
              <a:gd name="connsiteX4" fmla="*/ 1584388 w 1584388"/>
              <a:gd name="connsiteY4" fmla="*/ 416686 h 499998"/>
              <a:gd name="connsiteX5" fmla="*/ 1500949 w 1584388"/>
              <a:gd name="connsiteY5" fmla="*/ 499998 h 499998"/>
              <a:gd name="connsiteX6" fmla="*/ 83375 w 1584388"/>
              <a:gd name="connsiteY6" fmla="*/ 499998 h 499998"/>
              <a:gd name="connsiteX7" fmla="*/ 0 w 1584388"/>
              <a:gd name="connsiteY7" fmla="*/ 416686 h 499998"/>
              <a:gd name="connsiteX8" fmla="*/ 0 w 1584388"/>
              <a:gd name="connsiteY8" fmla="*/ 83311 h 499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584388" h="499998">
                <a:moveTo>
                  <a:pt x="0" y="83311"/>
                </a:moveTo>
                <a:cubicBezTo>
                  <a:pt x="0" y="37210"/>
                  <a:pt x="37312" y="0"/>
                  <a:pt x="83375" y="0"/>
                </a:cubicBezTo>
                <a:lnTo>
                  <a:pt x="1500949" y="0"/>
                </a:lnTo>
                <a:cubicBezTo>
                  <a:pt x="1547050" y="0"/>
                  <a:pt x="1584388" y="37210"/>
                  <a:pt x="1584388" y="83311"/>
                </a:cubicBezTo>
                <a:lnTo>
                  <a:pt x="1584388" y="416686"/>
                </a:lnTo>
                <a:cubicBezTo>
                  <a:pt x="1584388" y="462660"/>
                  <a:pt x="1547050" y="499998"/>
                  <a:pt x="1500949" y="499998"/>
                </a:cubicBezTo>
                <a:lnTo>
                  <a:pt x="83375" y="499998"/>
                </a:lnTo>
                <a:cubicBezTo>
                  <a:pt x="37312" y="499998"/>
                  <a:pt x="0" y="462660"/>
                  <a:pt x="0" y="416686"/>
                </a:cubicBezTo>
                <a:lnTo>
                  <a:pt x="0" y="8331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1201737" y="4916551"/>
            <a:ext cx="1609788" cy="525398"/>
          </a:xfrm>
          <a:custGeom>
            <a:avLst/>
            <a:gdLst>
              <a:gd name="connsiteX0" fmla="*/ 12700 w 1609788"/>
              <a:gd name="connsiteY0" fmla="*/ 96011 h 525398"/>
              <a:gd name="connsiteX1" fmla="*/ 96075 w 1609788"/>
              <a:gd name="connsiteY1" fmla="*/ 12700 h 525398"/>
              <a:gd name="connsiteX2" fmla="*/ 1513649 w 1609788"/>
              <a:gd name="connsiteY2" fmla="*/ 12700 h 525398"/>
              <a:gd name="connsiteX3" fmla="*/ 1597088 w 1609788"/>
              <a:gd name="connsiteY3" fmla="*/ 96011 h 525398"/>
              <a:gd name="connsiteX4" fmla="*/ 1597088 w 1609788"/>
              <a:gd name="connsiteY4" fmla="*/ 429386 h 525398"/>
              <a:gd name="connsiteX5" fmla="*/ 1513649 w 1609788"/>
              <a:gd name="connsiteY5" fmla="*/ 512698 h 525398"/>
              <a:gd name="connsiteX6" fmla="*/ 96075 w 1609788"/>
              <a:gd name="connsiteY6" fmla="*/ 512698 h 525398"/>
              <a:gd name="connsiteX7" fmla="*/ 12700 w 1609788"/>
              <a:gd name="connsiteY7" fmla="*/ 429386 h 525398"/>
              <a:gd name="connsiteX8" fmla="*/ 12700 w 1609788"/>
              <a:gd name="connsiteY8" fmla="*/ 96011 h 5253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609788" h="525398">
                <a:moveTo>
                  <a:pt x="12700" y="96011"/>
                </a:moveTo>
                <a:cubicBezTo>
                  <a:pt x="12700" y="49910"/>
                  <a:pt x="50012" y="12700"/>
                  <a:pt x="96075" y="12700"/>
                </a:cubicBezTo>
                <a:lnTo>
                  <a:pt x="1513649" y="12700"/>
                </a:lnTo>
                <a:cubicBezTo>
                  <a:pt x="1559750" y="12700"/>
                  <a:pt x="1597088" y="49910"/>
                  <a:pt x="1597088" y="96011"/>
                </a:cubicBezTo>
                <a:lnTo>
                  <a:pt x="1597088" y="429386"/>
                </a:lnTo>
                <a:cubicBezTo>
                  <a:pt x="1597088" y="475360"/>
                  <a:pt x="1559750" y="512698"/>
                  <a:pt x="1513649" y="512698"/>
                </a:cubicBezTo>
                <a:lnTo>
                  <a:pt x="96075" y="512698"/>
                </a:lnTo>
                <a:cubicBezTo>
                  <a:pt x="50012" y="512698"/>
                  <a:pt x="12700" y="475360"/>
                  <a:pt x="12700" y="429386"/>
                </a:cubicBezTo>
                <a:lnTo>
                  <a:pt x="12700" y="9601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"/>
            <a:ext cx="6159500" cy="6451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143500" y="2514600"/>
            <a:ext cx="901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PAP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(S/D)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1562100" y="520700"/>
            <a:ext cx="29464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Cathéter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Swan-Ganz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1536700" y="4064000"/>
            <a:ext cx="927100" cy="143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88900" algn="l"/>
                <a:tab pos="203200" algn="l"/>
              </a:tabLst>
            </a:pPr>
            <a:r>
              <a:rPr lang="en-US" altLang="zh-CN" dirty="0"/>
              <a:t>	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PVC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>
                <a:tab pos="88900" algn="l"/>
                <a:tab pos="203200" algn="l"/>
              </a:tabLst>
            </a:pPr>
            <a:r>
              <a:rPr lang="en-US" altLang="zh-CN" dirty="0"/>
              <a:t>		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Débit</a:t>
            </a:r>
          </a:p>
          <a:p>
            <a:pPr>
              <a:lnSpc>
                <a:spcPts val="2100"/>
              </a:lnSpc>
              <a:tabLst>
                <a:tab pos="88900" algn="l"/>
                <a:tab pos="203200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084DD9-295C-8F45-89CF-F0DC153E236F}"/>
              </a:ext>
            </a:extLst>
          </p:cNvPr>
          <p:cNvSpPr/>
          <p:nvPr/>
        </p:nvSpPr>
        <p:spPr>
          <a:xfrm>
            <a:off x="5410200" y="609600"/>
            <a:ext cx="12192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6175D1-4A56-CA46-AE2F-3F516A714412}"/>
              </a:ext>
            </a:extLst>
          </p:cNvPr>
          <p:cNvSpPr/>
          <p:nvPr/>
        </p:nvSpPr>
        <p:spPr>
          <a:xfrm>
            <a:off x="5486400" y="5441949"/>
            <a:ext cx="1143000" cy="95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732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100326" y="1244600"/>
            <a:ext cx="2273681" cy="3707307"/>
          </a:xfrm>
          <a:custGeom>
            <a:avLst/>
            <a:gdLst>
              <a:gd name="connsiteX0" fmla="*/ 38100 w 2273681"/>
              <a:gd name="connsiteY0" fmla="*/ 38100 h 3707307"/>
              <a:gd name="connsiteX1" fmla="*/ 628014 w 2273681"/>
              <a:gd name="connsiteY1" fmla="*/ 628014 h 3707307"/>
              <a:gd name="connsiteX2" fmla="*/ 760729 w 2273681"/>
              <a:gd name="connsiteY2" fmla="*/ 1099947 h 3707307"/>
              <a:gd name="connsiteX3" fmla="*/ 790194 w 2273681"/>
              <a:gd name="connsiteY3" fmla="*/ 1822704 h 3707307"/>
              <a:gd name="connsiteX4" fmla="*/ 731266 w 2273681"/>
              <a:gd name="connsiteY4" fmla="*/ 2456815 h 3707307"/>
              <a:gd name="connsiteX5" fmla="*/ 952500 w 2273681"/>
              <a:gd name="connsiteY5" fmla="*/ 3120517 h 3707307"/>
              <a:gd name="connsiteX6" fmla="*/ 1925827 w 2273681"/>
              <a:gd name="connsiteY6" fmla="*/ 3666236 h 3707307"/>
              <a:gd name="connsiteX7" fmla="*/ 1645665 w 2273681"/>
              <a:gd name="connsiteY7" fmla="*/ 2869819 h 3707307"/>
              <a:gd name="connsiteX8" fmla="*/ 1616075 w 2273681"/>
              <a:gd name="connsiteY8" fmla="*/ 2191384 h 3707307"/>
              <a:gd name="connsiteX9" fmla="*/ 1866900 w 2273681"/>
              <a:gd name="connsiteY9" fmla="*/ 1380235 h 3707307"/>
              <a:gd name="connsiteX10" fmla="*/ 2235581 w 2273681"/>
              <a:gd name="connsiteY10" fmla="*/ 1321181 h 3707307"/>
              <a:gd name="connsiteX11" fmla="*/ 2235581 w 2273681"/>
              <a:gd name="connsiteY11" fmla="*/ 1321181 h 3707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73681" h="3707307">
                <a:moveTo>
                  <a:pt x="38100" y="38100"/>
                </a:moveTo>
                <a:cubicBezTo>
                  <a:pt x="272795" y="244602"/>
                  <a:pt x="507491" y="451104"/>
                  <a:pt x="628014" y="628014"/>
                </a:cubicBezTo>
                <a:cubicBezTo>
                  <a:pt x="748410" y="805053"/>
                  <a:pt x="733678" y="900938"/>
                  <a:pt x="760729" y="1099947"/>
                </a:cubicBezTo>
                <a:cubicBezTo>
                  <a:pt x="787781" y="1299082"/>
                  <a:pt x="795147" y="1596517"/>
                  <a:pt x="790194" y="1822704"/>
                </a:cubicBezTo>
                <a:cubicBezTo>
                  <a:pt x="785241" y="2048764"/>
                  <a:pt x="704214" y="2240534"/>
                  <a:pt x="731266" y="2456815"/>
                </a:cubicBezTo>
                <a:cubicBezTo>
                  <a:pt x="758189" y="2673096"/>
                  <a:pt x="753363" y="2918968"/>
                  <a:pt x="952500" y="3120517"/>
                </a:cubicBezTo>
                <a:cubicBezTo>
                  <a:pt x="1151508" y="3322065"/>
                  <a:pt x="1810258" y="3708019"/>
                  <a:pt x="1925827" y="3666236"/>
                </a:cubicBezTo>
                <a:cubicBezTo>
                  <a:pt x="2041397" y="3624453"/>
                  <a:pt x="1697227" y="3115564"/>
                  <a:pt x="1645665" y="2869819"/>
                </a:cubicBezTo>
                <a:cubicBezTo>
                  <a:pt x="1593977" y="2623946"/>
                  <a:pt x="1579245" y="2439670"/>
                  <a:pt x="1616075" y="2191384"/>
                </a:cubicBezTo>
                <a:cubicBezTo>
                  <a:pt x="1653032" y="1943100"/>
                  <a:pt x="1763649" y="1525270"/>
                  <a:pt x="1866900" y="1380235"/>
                </a:cubicBezTo>
                <a:cubicBezTo>
                  <a:pt x="1970024" y="1235201"/>
                  <a:pt x="2235581" y="1321181"/>
                  <a:pt x="2235581" y="1321181"/>
                </a:cubicBezTo>
                <a:lnTo>
                  <a:pt x="2235581" y="1321181"/>
                </a:lnTo>
              </a:path>
            </a:pathLst>
          </a:custGeom>
          <a:ln w="762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4357751" y="2500376"/>
            <a:ext cx="71373" cy="142875"/>
          </a:xfrm>
          <a:custGeom>
            <a:avLst/>
            <a:gdLst>
              <a:gd name="connsiteX0" fmla="*/ 0 w 71373"/>
              <a:gd name="connsiteY0" fmla="*/ 71373 h 142875"/>
              <a:gd name="connsiteX1" fmla="*/ 35686 w 71373"/>
              <a:gd name="connsiteY1" fmla="*/ 0 h 142875"/>
              <a:gd name="connsiteX2" fmla="*/ 71373 w 71373"/>
              <a:gd name="connsiteY2" fmla="*/ 71373 h 142875"/>
              <a:gd name="connsiteX3" fmla="*/ 35686 w 71373"/>
              <a:gd name="connsiteY3" fmla="*/ 142875 h 142875"/>
              <a:gd name="connsiteX4" fmla="*/ 0 w 71373"/>
              <a:gd name="connsiteY4" fmla="*/ 71373 h 142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373" h="142875">
                <a:moveTo>
                  <a:pt x="0" y="71373"/>
                </a:moveTo>
                <a:cubicBezTo>
                  <a:pt x="0" y="31876"/>
                  <a:pt x="15875" y="0"/>
                  <a:pt x="35686" y="0"/>
                </a:cubicBezTo>
                <a:cubicBezTo>
                  <a:pt x="55371" y="0"/>
                  <a:pt x="71373" y="31876"/>
                  <a:pt x="71373" y="71373"/>
                </a:cubicBezTo>
                <a:cubicBezTo>
                  <a:pt x="71373" y="110870"/>
                  <a:pt x="55371" y="142875"/>
                  <a:pt x="35686" y="142875"/>
                </a:cubicBezTo>
                <a:cubicBezTo>
                  <a:pt x="15875" y="142875"/>
                  <a:pt x="0" y="110870"/>
                  <a:pt x="0" y="71373"/>
                </a:cubicBez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4345051" y="2487676"/>
            <a:ext cx="96773" cy="168275"/>
          </a:xfrm>
          <a:custGeom>
            <a:avLst/>
            <a:gdLst>
              <a:gd name="connsiteX0" fmla="*/ 12700 w 96773"/>
              <a:gd name="connsiteY0" fmla="*/ 84073 h 168275"/>
              <a:gd name="connsiteX1" fmla="*/ 48386 w 96773"/>
              <a:gd name="connsiteY1" fmla="*/ 12700 h 168275"/>
              <a:gd name="connsiteX2" fmla="*/ 84073 w 96773"/>
              <a:gd name="connsiteY2" fmla="*/ 84073 h 168275"/>
              <a:gd name="connsiteX3" fmla="*/ 48386 w 96773"/>
              <a:gd name="connsiteY3" fmla="*/ 155575 h 168275"/>
              <a:gd name="connsiteX4" fmla="*/ 12700 w 96773"/>
              <a:gd name="connsiteY4" fmla="*/ 84073 h 1682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6773" h="168275">
                <a:moveTo>
                  <a:pt x="12700" y="84073"/>
                </a:moveTo>
                <a:cubicBezTo>
                  <a:pt x="12700" y="44576"/>
                  <a:pt x="28575" y="12700"/>
                  <a:pt x="48386" y="12700"/>
                </a:cubicBezTo>
                <a:cubicBezTo>
                  <a:pt x="68071" y="12700"/>
                  <a:pt x="84073" y="44576"/>
                  <a:pt x="84073" y="84073"/>
                </a:cubicBezTo>
                <a:cubicBezTo>
                  <a:pt x="84073" y="123570"/>
                  <a:pt x="68071" y="155575"/>
                  <a:pt x="48386" y="155575"/>
                </a:cubicBezTo>
                <a:cubicBezTo>
                  <a:pt x="28575" y="155575"/>
                  <a:pt x="12700" y="123570"/>
                  <a:pt x="12700" y="8407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214437" y="3857625"/>
            <a:ext cx="1214437" cy="500126"/>
          </a:xfrm>
          <a:custGeom>
            <a:avLst/>
            <a:gdLst>
              <a:gd name="connsiteX0" fmla="*/ 0 w 1214437"/>
              <a:gd name="connsiteY0" fmla="*/ 83311 h 500126"/>
              <a:gd name="connsiteX1" fmla="*/ 83375 w 1214437"/>
              <a:gd name="connsiteY1" fmla="*/ 0 h 500126"/>
              <a:gd name="connsiteX2" fmla="*/ 1131125 w 1214437"/>
              <a:gd name="connsiteY2" fmla="*/ 0 h 500126"/>
              <a:gd name="connsiteX3" fmla="*/ 1214437 w 1214437"/>
              <a:gd name="connsiteY3" fmla="*/ 83311 h 500126"/>
              <a:gd name="connsiteX4" fmla="*/ 1214437 w 1214437"/>
              <a:gd name="connsiteY4" fmla="*/ 416686 h 500126"/>
              <a:gd name="connsiteX5" fmla="*/ 1131125 w 1214437"/>
              <a:gd name="connsiteY5" fmla="*/ 500126 h 500126"/>
              <a:gd name="connsiteX6" fmla="*/ 83375 w 1214437"/>
              <a:gd name="connsiteY6" fmla="*/ 500126 h 500126"/>
              <a:gd name="connsiteX7" fmla="*/ 0 w 1214437"/>
              <a:gd name="connsiteY7" fmla="*/ 416686 h 500126"/>
              <a:gd name="connsiteX8" fmla="*/ 0 w 1214437"/>
              <a:gd name="connsiteY8" fmla="*/ 83311 h 500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14437" h="500126">
                <a:moveTo>
                  <a:pt x="0" y="83311"/>
                </a:moveTo>
                <a:cubicBezTo>
                  <a:pt x="0" y="37338"/>
                  <a:pt x="37312" y="0"/>
                  <a:pt x="83375" y="0"/>
                </a:cubicBezTo>
                <a:lnTo>
                  <a:pt x="1131125" y="0"/>
                </a:lnTo>
                <a:cubicBezTo>
                  <a:pt x="1177099" y="0"/>
                  <a:pt x="1214437" y="37338"/>
                  <a:pt x="1214437" y="83311"/>
                </a:cubicBezTo>
                <a:lnTo>
                  <a:pt x="1214437" y="416686"/>
                </a:lnTo>
                <a:cubicBezTo>
                  <a:pt x="1214437" y="462788"/>
                  <a:pt x="1177099" y="500126"/>
                  <a:pt x="1131125" y="500126"/>
                </a:cubicBezTo>
                <a:lnTo>
                  <a:pt x="83375" y="500126"/>
                </a:lnTo>
                <a:cubicBezTo>
                  <a:pt x="37312" y="500126"/>
                  <a:pt x="0" y="462788"/>
                  <a:pt x="0" y="416686"/>
                </a:cubicBezTo>
                <a:lnTo>
                  <a:pt x="0" y="8331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201737" y="3844925"/>
            <a:ext cx="1239837" cy="525526"/>
          </a:xfrm>
          <a:custGeom>
            <a:avLst/>
            <a:gdLst>
              <a:gd name="connsiteX0" fmla="*/ 12700 w 1239837"/>
              <a:gd name="connsiteY0" fmla="*/ 96011 h 525526"/>
              <a:gd name="connsiteX1" fmla="*/ 96075 w 1239837"/>
              <a:gd name="connsiteY1" fmla="*/ 12700 h 525526"/>
              <a:gd name="connsiteX2" fmla="*/ 1143825 w 1239837"/>
              <a:gd name="connsiteY2" fmla="*/ 12700 h 525526"/>
              <a:gd name="connsiteX3" fmla="*/ 1227137 w 1239837"/>
              <a:gd name="connsiteY3" fmla="*/ 96011 h 525526"/>
              <a:gd name="connsiteX4" fmla="*/ 1227137 w 1239837"/>
              <a:gd name="connsiteY4" fmla="*/ 429386 h 525526"/>
              <a:gd name="connsiteX5" fmla="*/ 1143825 w 1239837"/>
              <a:gd name="connsiteY5" fmla="*/ 512826 h 525526"/>
              <a:gd name="connsiteX6" fmla="*/ 96075 w 1239837"/>
              <a:gd name="connsiteY6" fmla="*/ 512826 h 525526"/>
              <a:gd name="connsiteX7" fmla="*/ 12700 w 1239837"/>
              <a:gd name="connsiteY7" fmla="*/ 429386 h 525526"/>
              <a:gd name="connsiteX8" fmla="*/ 12700 w 1239837"/>
              <a:gd name="connsiteY8" fmla="*/ 96011 h 5255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39837" h="525526">
                <a:moveTo>
                  <a:pt x="12700" y="96011"/>
                </a:moveTo>
                <a:cubicBezTo>
                  <a:pt x="12700" y="50038"/>
                  <a:pt x="50012" y="12700"/>
                  <a:pt x="96075" y="12700"/>
                </a:cubicBezTo>
                <a:lnTo>
                  <a:pt x="1143825" y="12700"/>
                </a:lnTo>
                <a:cubicBezTo>
                  <a:pt x="1189799" y="12700"/>
                  <a:pt x="1227137" y="50038"/>
                  <a:pt x="1227137" y="96011"/>
                </a:cubicBezTo>
                <a:lnTo>
                  <a:pt x="1227137" y="429386"/>
                </a:lnTo>
                <a:cubicBezTo>
                  <a:pt x="1227137" y="475488"/>
                  <a:pt x="1189799" y="512826"/>
                  <a:pt x="1143825" y="512826"/>
                </a:cubicBezTo>
                <a:lnTo>
                  <a:pt x="96075" y="512826"/>
                </a:lnTo>
                <a:cubicBezTo>
                  <a:pt x="50012" y="512826"/>
                  <a:pt x="12700" y="475488"/>
                  <a:pt x="12700" y="429386"/>
                </a:cubicBezTo>
                <a:lnTo>
                  <a:pt x="12700" y="9601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786126" y="3857625"/>
            <a:ext cx="142875" cy="214376"/>
          </a:xfrm>
          <a:custGeom>
            <a:avLst/>
            <a:gdLst>
              <a:gd name="connsiteX0" fmla="*/ 0 w 142875"/>
              <a:gd name="connsiteY0" fmla="*/ 107188 h 214376"/>
              <a:gd name="connsiteX1" fmla="*/ 71373 w 142875"/>
              <a:gd name="connsiteY1" fmla="*/ 0 h 214376"/>
              <a:gd name="connsiteX2" fmla="*/ 142875 w 142875"/>
              <a:gd name="connsiteY2" fmla="*/ 107188 h 214376"/>
              <a:gd name="connsiteX3" fmla="*/ 71373 w 142875"/>
              <a:gd name="connsiteY3" fmla="*/ 214376 h 214376"/>
              <a:gd name="connsiteX4" fmla="*/ 0 w 142875"/>
              <a:gd name="connsiteY4" fmla="*/ 107188 h 2143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2875" h="214376">
                <a:moveTo>
                  <a:pt x="0" y="107188"/>
                </a:moveTo>
                <a:cubicBezTo>
                  <a:pt x="0" y="48005"/>
                  <a:pt x="31876" y="0"/>
                  <a:pt x="71373" y="0"/>
                </a:cubicBezTo>
                <a:cubicBezTo>
                  <a:pt x="110870" y="0"/>
                  <a:pt x="142875" y="48005"/>
                  <a:pt x="142875" y="107188"/>
                </a:cubicBezTo>
                <a:cubicBezTo>
                  <a:pt x="142875" y="166370"/>
                  <a:pt x="110870" y="214376"/>
                  <a:pt x="71373" y="214376"/>
                </a:cubicBezTo>
                <a:cubicBezTo>
                  <a:pt x="31876" y="214376"/>
                  <a:pt x="0" y="166370"/>
                  <a:pt x="0" y="1071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2773426" y="3844925"/>
            <a:ext cx="168275" cy="239776"/>
          </a:xfrm>
          <a:custGeom>
            <a:avLst/>
            <a:gdLst>
              <a:gd name="connsiteX0" fmla="*/ 12700 w 168275"/>
              <a:gd name="connsiteY0" fmla="*/ 119888 h 239776"/>
              <a:gd name="connsiteX1" fmla="*/ 84073 w 168275"/>
              <a:gd name="connsiteY1" fmla="*/ 12700 h 239776"/>
              <a:gd name="connsiteX2" fmla="*/ 155575 w 168275"/>
              <a:gd name="connsiteY2" fmla="*/ 119888 h 239776"/>
              <a:gd name="connsiteX3" fmla="*/ 84073 w 168275"/>
              <a:gd name="connsiteY3" fmla="*/ 227076 h 239776"/>
              <a:gd name="connsiteX4" fmla="*/ 12700 w 168275"/>
              <a:gd name="connsiteY4" fmla="*/ 119888 h 239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68275" h="239776">
                <a:moveTo>
                  <a:pt x="12700" y="119888"/>
                </a:moveTo>
                <a:cubicBezTo>
                  <a:pt x="12700" y="60705"/>
                  <a:pt x="44576" y="12700"/>
                  <a:pt x="84073" y="12700"/>
                </a:cubicBezTo>
                <a:cubicBezTo>
                  <a:pt x="123570" y="12700"/>
                  <a:pt x="155575" y="60705"/>
                  <a:pt x="155575" y="119888"/>
                </a:cubicBezTo>
                <a:cubicBezTo>
                  <a:pt x="155575" y="179070"/>
                  <a:pt x="123570" y="227076"/>
                  <a:pt x="84073" y="227076"/>
                </a:cubicBezTo>
                <a:cubicBezTo>
                  <a:pt x="44576" y="227076"/>
                  <a:pt x="12700" y="179070"/>
                  <a:pt x="12700" y="119888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5000625" y="2357501"/>
            <a:ext cx="1214501" cy="499998"/>
          </a:xfrm>
          <a:custGeom>
            <a:avLst/>
            <a:gdLst>
              <a:gd name="connsiteX0" fmla="*/ 0 w 1214501"/>
              <a:gd name="connsiteY0" fmla="*/ 83311 h 499998"/>
              <a:gd name="connsiteX1" fmla="*/ 83311 w 1214501"/>
              <a:gd name="connsiteY1" fmla="*/ 0 h 499998"/>
              <a:gd name="connsiteX2" fmla="*/ 1131062 w 1214501"/>
              <a:gd name="connsiteY2" fmla="*/ 0 h 499998"/>
              <a:gd name="connsiteX3" fmla="*/ 1214501 w 1214501"/>
              <a:gd name="connsiteY3" fmla="*/ 83311 h 499998"/>
              <a:gd name="connsiteX4" fmla="*/ 1214501 w 1214501"/>
              <a:gd name="connsiteY4" fmla="*/ 416686 h 499998"/>
              <a:gd name="connsiteX5" fmla="*/ 1131062 w 1214501"/>
              <a:gd name="connsiteY5" fmla="*/ 499998 h 499998"/>
              <a:gd name="connsiteX6" fmla="*/ 83311 w 1214501"/>
              <a:gd name="connsiteY6" fmla="*/ 499998 h 499998"/>
              <a:gd name="connsiteX7" fmla="*/ 0 w 1214501"/>
              <a:gd name="connsiteY7" fmla="*/ 416686 h 499998"/>
              <a:gd name="connsiteX8" fmla="*/ 0 w 1214501"/>
              <a:gd name="connsiteY8" fmla="*/ 83311 h 499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14501" h="499998">
                <a:moveTo>
                  <a:pt x="0" y="83311"/>
                </a:moveTo>
                <a:cubicBezTo>
                  <a:pt x="0" y="37210"/>
                  <a:pt x="37338" y="0"/>
                  <a:pt x="83311" y="0"/>
                </a:cubicBezTo>
                <a:lnTo>
                  <a:pt x="1131062" y="0"/>
                </a:lnTo>
                <a:cubicBezTo>
                  <a:pt x="1177163" y="0"/>
                  <a:pt x="1214501" y="37210"/>
                  <a:pt x="1214501" y="83311"/>
                </a:cubicBezTo>
                <a:lnTo>
                  <a:pt x="1214501" y="416686"/>
                </a:lnTo>
                <a:cubicBezTo>
                  <a:pt x="1214501" y="462660"/>
                  <a:pt x="1177163" y="499998"/>
                  <a:pt x="1131062" y="499998"/>
                </a:cubicBezTo>
                <a:lnTo>
                  <a:pt x="83311" y="499998"/>
                </a:lnTo>
                <a:cubicBezTo>
                  <a:pt x="37338" y="499998"/>
                  <a:pt x="0" y="462660"/>
                  <a:pt x="0" y="416686"/>
                </a:cubicBezTo>
                <a:lnTo>
                  <a:pt x="0" y="8331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4987925" y="2344801"/>
            <a:ext cx="1239901" cy="525398"/>
          </a:xfrm>
          <a:custGeom>
            <a:avLst/>
            <a:gdLst>
              <a:gd name="connsiteX0" fmla="*/ 12700 w 1239901"/>
              <a:gd name="connsiteY0" fmla="*/ 96011 h 525398"/>
              <a:gd name="connsiteX1" fmla="*/ 96011 w 1239901"/>
              <a:gd name="connsiteY1" fmla="*/ 12700 h 525398"/>
              <a:gd name="connsiteX2" fmla="*/ 1143762 w 1239901"/>
              <a:gd name="connsiteY2" fmla="*/ 12700 h 525398"/>
              <a:gd name="connsiteX3" fmla="*/ 1227201 w 1239901"/>
              <a:gd name="connsiteY3" fmla="*/ 96011 h 525398"/>
              <a:gd name="connsiteX4" fmla="*/ 1227201 w 1239901"/>
              <a:gd name="connsiteY4" fmla="*/ 429386 h 525398"/>
              <a:gd name="connsiteX5" fmla="*/ 1143762 w 1239901"/>
              <a:gd name="connsiteY5" fmla="*/ 512698 h 525398"/>
              <a:gd name="connsiteX6" fmla="*/ 96011 w 1239901"/>
              <a:gd name="connsiteY6" fmla="*/ 512698 h 525398"/>
              <a:gd name="connsiteX7" fmla="*/ 12700 w 1239901"/>
              <a:gd name="connsiteY7" fmla="*/ 429386 h 525398"/>
              <a:gd name="connsiteX8" fmla="*/ 12700 w 1239901"/>
              <a:gd name="connsiteY8" fmla="*/ 96011 h 5253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39901" h="525398">
                <a:moveTo>
                  <a:pt x="12700" y="96011"/>
                </a:moveTo>
                <a:cubicBezTo>
                  <a:pt x="12700" y="49910"/>
                  <a:pt x="50038" y="12700"/>
                  <a:pt x="96011" y="12700"/>
                </a:cubicBezTo>
                <a:lnTo>
                  <a:pt x="1143762" y="12700"/>
                </a:lnTo>
                <a:cubicBezTo>
                  <a:pt x="1189863" y="12700"/>
                  <a:pt x="1227201" y="49910"/>
                  <a:pt x="1227201" y="96011"/>
                </a:cubicBezTo>
                <a:lnTo>
                  <a:pt x="1227201" y="429386"/>
                </a:lnTo>
                <a:cubicBezTo>
                  <a:pt x="1227201" y="475360"/>
                  <a:pt x="1189863" y="512698"/>
                  <a:pt x="1143762" y="512698"/>
                </a:cubicBezTo>
                <a:lnTo>
                  <a:pt x="96011" y="512698"/>
                </a:lnTo>
                <a:cubicBezTo>
                  <a:pt x="50038" y="512698"/>
                  <a:pt x="12700" y="475360"/>
                  <a:pt x="12700" y="429386"/>
                </a:cubicBezTo>
                <a:lnTo>
                  <a:pt x="12700" y="9601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4214876" y="2357501"/>
            <a:ext cx="428625" cy="357123"/>
          </a:xfrm>
          <a:custGeom>
            <a:avLst/>
            <a:gdLst>
              <a:gd name="connsiteX0" fmla="*/ 0 w 428625"/>
              <a:gd name="connsiteY0" fmla="*/ 178561 h 357123"/>
              <a:gd name="connsiteX1" fmla="*/ 214248 w 428625"/>
              <a:gd name="connsiteY1" fmla="*/ 0 h 357123"/>
              <a:gd name="connsiteX2" fmla="*/ 428625 w 428625"/>
              <a:gd name="connsiteY2" fmla="*/ 178561 h 357123"/>
              <a:gd name="connsiteX3" fmla="*/ 214248 w 428625"/>
              <a:gd name="connsiteY3" fmla="*/ 357123 h 357123"/>
              <a:gd name="connsiteX4" fmla="*/ 0 w 428625"/>
              <a:gd name="connsiteY4" fmla="*/ 178561 h 3571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8625" h="357123">
                <a:moveTo>
                  <a:pt x="0" y="178561"/>
                </a:moveTo>
                <a:cubicBezTo>
                  <a:pt x="0" y="79882"/>
                  <a:pt x="95884" y="0"/>
                  <a:pt x="214248" y="0"/>
                </a:cubicBezTo>
                <a:cubicBezTo>
                  <a:pt x="332613" y="0"/>
                  <a:pt x="428625" y="79882"/>
                  <a:pt x="428625" y="178561"/>
                </a:cubicBezTo>
                <a:cubicBezTo>
                  <a:pt x="428625" y="277113"/>
                  <a:pt x="332613" y="357123"/>
                  <a:pt x="214248" y="357123"/>
                </a:cubicBezTo>
                <a:cubicBezTo>
                  <a:pt x="95884" y="357123"/>
                  <a:pt x="0" y="277113"/>
                  <a:pt x="0" y="178561"/>
                </a:cubicBez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4202176" y="2344801"/>
            <a:ext cx="454025" cy="382523"/>
          </a:xfrm>
          <a:custGeom>
            <a:avLst/>
            <a:gdLst>
              <a:gd name="connsiteX0" fmla="*/ 12700 w 454025"/>
              <a:gd name="connsiteY0" fmla="*/ 191261 h 382523"/>
              <a:gd name="connsiteX1" fmla="*/ 226948 w 454025"/>
              <a:gd name="connsiteY1" fmla="*/ 12700 h 382523"/>
              <a:gd name="connsiteX2" fmla="*/ 441325 w 454025"/>
              <a:gd name="connsiteY2" fmla="*/ 191261 h 382523"/>
              <a:gd name="connsiteX3" fmla="*/ 226948 w 454025"/>
              <a:gd name="connsiteY3" fmla="*/ 369823 h 382523"/>
              <a:gd name="connsiteX4" fmla="*/ 12700 w 454025"/>
              <a:gd name="connsiteY4" fmla="*/ 191261 h 3825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54025" h="382523">
                <a:moveTo>
                  <a:pt x="12700" y="191261"/>
                </a:moveTo>
                <a:cubicBezTo>
                  <a:pt x="12700" y="92582"/>
                  <a:pt x="108584" y="12700"/>
                  <a:pt x="226948" y="12700"/>
                </a:cubicBezTo>
                <a:cubicBezTo>
                  <a:pt x="345313" y="12700"/>
                  <a:pt x="441325" y="92582"/>
                  <a:pt x="441325" y="191261"/>
                </a:cubicBezTo>
                <a:cubicBezTo>
                  <a:pt x="441325" y="289813"/>
                  <a:pt x="345313" y="369823"/>
                  <a:pt x="226948" y="369823"/>
                </a:cubicBezTo>
                <a:cubicBezTo>
                  <a:pt x="108584" y="369823"/>
                  <a:pt x="12700" y="289813"/>
                  <a:pt x="12700" y="191261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5000625" y="2357501"/>
            <a:ext cx="1214501" cy="499998"/>
          </a:xfrm>
          <a:custGeom>
            <a:avLst/>
            <a:gdLst>
              <a:gd name="connsiteX0" fmla="*/ 0 w 1214501"/>
              <a:gd name="connsiteY0" fmla="*/ 83311 h 499998"/>
              <a:gd name="connsiteX1" fmla="*/ 83311 w 1214501"/>
              <a:gd name="connsiteY1" fmla="*/ 0 h 499998"/>
              <a:gd name="connsiteX2" fmla="*/ 1131062 w 1214501"/>
              <a:gd name="connsiteY2" fmla="*/ 0 h 499998"/>
              <a:gd name="connsiteX3" fmla="*/ 1214501 w 1214501"/>
              <a:gd name="connsiteY3" fmla="*/ 83311 h 499998"/>
              <a:gd name="connsiteX4" fmla="*/ 1214501 w 1214501"/>
              <a:gd name="connsiteY4" fmla="*/ 416686 h 499998"/>
              <a:gd name="connsiteX5" fmla="*/ 1131062 w 1214501"/>
              <a:gd name="connsiteY5" fmla="*/ 499998 h 499998"/>
              <a:gd name="connsiteX6" fmla="*/ 83311 w 1214501"/>
              <a:gd name="connsiteY6" fmla="*/ 499998 h 499998"/>
              <a:gd name="connsiteX7" fmla="*/ 0 w 1214501"/>
              <a:gd name="connsiteY7" fmla="*/ 416686 h 499998"/>
              <a:gd name="connsiteX8" fmla="*/ 0 w 1214501"/>
              <a:gd name="connsiteY8" fmla="*/ 83311 h 499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14501" h="499998">
                <a:moveTo>
                  <a:pt x="0" y="83311"/>
                </a:moveTo>
                <a:cubicBezTo>
                  <a:pt x="0" y="37210"/>
                  <a:pt x="37338" y="0"/>
                  <a:pt x="83311" y="0"/>
                </a:cubicBezTo>
                <a:lnTo>
                  <a:pt x="1131062" y="0"/>
                </a:lnTo>
                <a:cubicBezTo>
                  <a:pt x="1177163" y="0"/>
                  <a:pt x="1214501" y="37210"/>
                  <a:pt x="1214501" y="83311"/>
                </a:cubicBezTo>
                <a:lnTo>
                  <a:pt x="1214501" y="416686"/>
                </a:lnTo>
                <a:cubicBezTo>
                  <a:pt x="1214501" y="462660"/>
                  <a:pt x="1177163" y="499998"/>
                  <a:pt x="1131062" y="499998"/>
                </a:cubicBezTo>
                <a:lnTo>
                  <a:pt x="83311" y="499998"/>
                </a:lnTo>
                <a:cubicBezTo>
                  <a:pt x="37338" y="499998"/>
                  <a:pt x="0" y="462660"/>
                  <a:pt x="0" y="416686"/>
                </a:cubicBezTo>
                <a:lnTo>
                  <a:pt x="0" y="8331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4987925" y="2344801"/>
            <a:ext cx="1239901" cy="525398"/>
          </a:xfrm>
          <a:custGeom>
            <a:avLst/>
            <a:gdLst>
              <a:gd name="connsiteX0" fmla="*/ 12700 w 1239901"/>
              <a:gd name="connsiteY0" fmla="*/ 96011 h 525398"/>
              <a:gd name="connsiteX1" fmla="*/ 96011 w 1239901"/>
              <a:gd name="connsiteY1" fmla="*/ 12700 h 525398"/>
              <a:gd name="connsiteX2" fmla="*/ 1143762 w 1239901"/>
              <a:gd name="connsiteY2" fmla="*/ 12700 h 525398"/>
              <a:gd name="connsiteX3" fmla="*/ 1227201 w 1239901"/>
              <a:gd name="connsiteY3" fmla="*/ 96011 h 525398"/>
              <a:gd name="connsiteX4" fmla="*/ 1227201 w 1239901"/>
              <a:gd name="connsiteY4" fmla="*/ 429386 h 525398"/>
              <a:gd name="connsiteX5" fmla="*/ 1143762 w 1239901"/>
              <a:gd name="connsiteY5" fmla="*/ 512698 h 525398"/>
              <a:gd name="connsiteX6" fmla="*/ 96011 w 1239901"/>
              <a:gd name="connsiteY6" fmla="*/ 512698 h 525398"/>
              <a:gd name="connsiteX7" fmla="*/ 12700 w 1239901"/>
              <a:gd name="connsiteY7" fmla="*/ 429386 h 525398"/>
              <a:gd name="connsiteX8" fmla="*/ 12700 w 1239901"/>
              <a:gd name="connsiteY8" fmla="*/ 96011 h 5253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39901" h="525398">
                <a:moveTo>
                  <a:pt x="12700" y="96011"/>
                </a:moveTo>
                <a:cubicBezTo>
                  <a:pt x="12700" y="49910"/>
                  <a:pt x="50038" y="12700"/>
                  <a:pt x="96011" y="12700"/>
                </a:cubicBezTo>
                <a:lnTo>
                  <a:pt x="1143762" y="12700"/>
                </a:lnTo>
                <a:cubicBezTo>
                  <a:pt x="1189863" y="12700"/>
                  <a:pt x="1227201" y="49910"/>
                  <a:pt x="1227201" y="96011"/>
                </a:cubicBezTo>
                <a:lnTo>
                  <a:pt x="1227201" y="429386"/>
                </a:lnTo>
                <a:cubicBezTo>
                  <a:pt x="1227201" y="475360"/>
                  <a:pt x="1189863" y="512698"/>
                  <a:pt x="1143762" y="512698"/>
                </a:cubicBezTo>
                <a:lnTo>
                  <a:pt x="96011" y="512698"/>
                </a:lnTo>
                <a:cubicBezTo>
                  <a:pt x="50038" y="512698"/>
                  <a:pt x="12700" y="475360"/>
                  <a:pt x="12700" y="429386"/>
                </a:cubicBezTo>
                <a:lnTo>
                  <a:pt x="12700" y="9601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00" y="203200"/>
            <a:ext cx="5930900" cy="6451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25600" y="4013200"/>
            <a:ext cx="3683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PVC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510276" y="2394276"/>
            <a:ext cx="482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(S/D)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5024680" y="2400432"/>
            <a:ext cx="901700" cy="51103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PAP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PAPO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30C5AA-4930-BB49-8E27-5D93A7918704}"/>
              </a:ext>
            </a:extLst>
          </p:cNvPr>
          <p:cNvSpPr/>
          <p:nvPr/>
        </p:nvSpPr>
        <p:spPr>
          <a:xfrm>
            <a:off x="5510276" y="5334000"/>
            <a:ext cx="890524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F1F751-D16B-3445-A7D2-681EAE6A4209}"/>
              </a:ext>
            </a:extLst>
          </p:cNvPr>
          <p:cNvSpPr/>
          <p:nvPr/>
        </p:nvSpPr>
        <p:spPr>
          <a:xfrm>
            <a:off x="5272596" y="533400"/>
            <a:ext cx="1128204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457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1900" y="1562100"/>
            <a:ext cx="2552700" cy="2286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0900" y="76200"/>
            <a:ext cx="730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                <a:tab pos="482600" algn="l"/>
              </a:tabLst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  <a:p>
            <a:pPr>
              <a:lnSpc>
                <a:spcPts val="3400"/>
              </a:lnSpc>
              <a:tabLst>
                <a:tab pos="482600" algn="l"/>
              </a:tabLst>
            </a:pPr>
            <a:r>
              <a:rPr lang="en-US" altLang="zh-CN" dirty="0"/>
              <a:t>	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Cathétérisme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droit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Swan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Ganz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42900" y="1612900"/>
            <a:ext cx="19431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Swan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Ganz: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086100" y="1701800"/>
            <a:ext cx="28956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PVC,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PAP,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PAPO,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600"/>
              </a:lnSpc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(IC),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SvO2,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+/-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FEVD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42900" y="3657600"/>
            <a:ext cx="13081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Limites: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171700" y="3733800"/>
            <a:ext cx="61468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-risque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iatrogène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réel,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complications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liés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l’accès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veineux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85800" y="4165600"/>
            <a:ext cx="7848600" cy="165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1485900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central,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l’insertion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cathéter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maintient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intravasculaire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400"/>
              </a:lnSpc>
              <a:tabLst>
                <a:tab pos="1485900" algn="l"/>
              </a:tabLst>
            </a:pPr>
            <a:r>
              <a:rPr lang="en-US" altLang="zh-CN" dirty="0"/>
              <a:t>	</a:t>
            </a:r>
            <a:r>
              <a:rPr lang="en-US" altLang="zh-CN" sz="24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difficulté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d’interprétation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pouvant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aboutir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attitudes</a:t>
            </a:r>
          </a:p>
          <a:p>
            <a:pPr>
              <a:lnSpc>
                <a:spcPts val="2100"/>
              </a:lnSpc>
              <a:tabLst>
                <a:tab pos="1485900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thérapeutiques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inappropriées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400"/>
              </a:lnSpc>
              <a:tabLst>
                <a:tab pos="1485900" algn="l"/>
              </a:tabLst>
            </a:pPr>
            <a:r>
              <a:rPr lang="en-US" altLang="zh-CN" dirty="0"/>
              <a:t>	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-bénéfice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morbi-mortalité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démontré,</a:t>
            </a:r>
          </a:p>
          <a:p>
            <a:pPr>
              <a:lnSpc>
                <a:spcPts val="2100"/>
              </a:lnSpc>
              <a:tabLst>
                <a:tab pos="1485900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surmortalité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liée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utilisation?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9360394-C82B-8846-9ABC-E3E87EC92F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 la</a:t>
            </a:r>
            <a:r>
              <a:rPr lang="fr-FR" altLang="fr-FR" b="1" dirty="0"/>
              <a:t> SvO</a:t>
            </a:r>
            <a:r>
              <a:rPr lang="fr-FR" altLang="fr-FR" b="1" baseline="-25000" dirty="0"/>
              <a:t>2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2B911941-8296-9C40-8819-7707FE783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fr-FR" altLang="fr-FR" sz="2600" b="0" u="sng">
                <a:latin typeface="Times New Roman" panose="02020603050405020304" pitchFamily="18" charset="0"/>
              </a:rPr>
              <a:t>SvO</a:t>
            </a:r>
            <a:r>
              <a:rPr lang="fr-FR" altLang="fr-FR" sz="2600" b="0" baseline="-25000">
                <a:latin typeface="Times New Roman" panose="02020603050405020304" pitchFamily="18" charset="0"/>
              </a:rPr>
              <a:t>2</a:t>
            </a:r>
            <a:r>
              <a:rPr lang="fr-FR" altLang="fr-FR" sz="2600" b="0">
                <a:latin typeface="Times New Roman" panose="02020603050405020304" pitchFamily="18" charset="0"/>
              </a:rPr>
              <a:t> : proportion d’Hb transportant de l’oxygène mesurée sur le sang veineux mêlé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600" b="0">
                <a:latin typeface="Times New Roman" panose="02020603050405020304" pitchFamily="18" charset="0"/>
              </a:rPr>
              <a:t>Reflet de la quantité d'O</a:t>
            </a:r>
            <a:r>
              <a:rPr lang="fr-FR" altLang="fr-FR" sz="2600" b="0" baseline="-25000">
                <a:latin typeface="Times New Roman" panose="02020603050405020304" pitchFamily="18" charset="0"/>
              </a:rPr>
              <a:t>2</a:t>
            </a:r>
            <a:r>
              <a:rPr lang="fr-FR" altLang="fr-FR" sz="2600" b="0">
                <a:latin typeface="Times New Roman" panose="02020603050405020304" pitchFamily="18" charset="0"/>
              </a:rPr>
              <a:t> non extraite par les tissus après satisfaction des besoins métaboliques de l'organisme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600" b="0">
                <a:latin typeface="Times New Roman" panose="02020603050405020304" pitchFamily="18" charset="0"/>
              </a:rPr>
              <a:t>Reflet global de l’oxygénation et de l’adéquation TaO</a:t>
            </a:r>
            <a:r>
              <a:rPr lang="fr-FR" altLang="fr-FR" sz="2600" b="0" baseline="-25000">
                <a:latin typeface="Times New Roman" panose="02020603050405020304" pitchFamily="18" charset="0"/>
              </a:rPr>
              <a:t>2</a:t>
            </a:r>
            <a:r>
              <a:rPr lang="fr-FR" altLang="fr-FR" sz="2600" b="0">
                <a:latin typeface="Times New Roman" panose="02020603050405020304" pitchFamily="18" charset="0"/>
              </a:rPr>
              <a:t>/VO</a:t>
            </a:r>
            <a:r>
              <a:rPr lang="fr-FR" altLang="fr-FR" sz="2600" b="0" baseline="-25000">
                <a:latin typeface="Times New Roman" panose="02020603050405020304" pitchFamily="18" charset="0"/>
              </a:rPr>
              <a:t>2 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600" b="0">
                <a:latin typeface="Times New Roman" panose="02020603050405020304" pitchFamily="18" charset="0"/>
              </a:rPr>
              <a:t>Recueil au niveau de l’artère pulmonaire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600" b="0">
                <a:latin typeface="Times New Roman" panose="02020603050405020304" pitchFamily="18" charset="0"/>
              </a:rPr>
              <a:t>Somme de tous les retours veineux de l’organisme (VCS, VCI, sinus coronaire)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600" b="0">
                <a:latin typeface="Times New Roman" panose="02020603050405020304" pitchFamily="18" charset="0"/>
              </a:rPr>
              <a:t>Disponible en continu </a:t>
            </a:r>
          </a:p>
          <a:p>
            <a:pPr eaLnBrk="1" hangingPunct="1">
              <a:lnSpc>
                <a:spcPct val="90000"/>
              </a:lnSpc>
            </a:pPr>
            <a:endParaRPr lang="fr-FR" altLang="fr-FR" sz="26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14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FBB4A42-C30D-AF43-A0F2-13812F7EDA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altLang="fr-FR" b="1"/>
              <a:t>Problématique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7E97B9A1-5BB2-5A4C-9E16-04CEE503C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fr-FR" altLang="fr-FR" b="0">
                <a:latin typeface="Times New Roman" panose="02020603050405020304" pitchFamily="18" charset="0"/>
              </a:rPr>
              <a:t>Mesure de la SvO</a:t>
            </a:r>
            <a:r>
              <a:rPr lang="fr-FR" altLang="fr-FR" b="0" baseline="-25000">
                <a:latin typeface="Times New Roman" panose="02020603050405020304" pitchFamily="18" charset="0"/>
              </a:rPr>
              <a:t>2</a:t>
            </a:r>
            <a:r>
              <a:rPr lang="fr-FR" altLang="fr-FR" b="0">
                <a:latin typeface="Times New Roman" panose="02020603050405020304" pitchFamily="18" charset="0"/>
              </a:rPr>
              <a:t> uniquement par cathétérisme artériel pulmonaire 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b="0">
                <a:latin typeface="Times New Roman" panose="02020603050405020304" pitchFamily="18" charset="0"/>
              </a:rPr>
              <a:t>Donc rapport bénéfice / risque incertain et controversé du fait du monitorage invasif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b="0">
                <a:latin typeface="Times New Roman" panose="02020603050405020304" pitchFamily="18" charset="0"/>
              </a:rPr>
              <a:t>ScvO</a:t>
            </a:r>
            <a:r>
              <a:rPr lang="fr-FR" altLang="fr-FR" b="0" baseline="-25000">
                <a:latin typeface="Times New Roman" panose="02020603050405020304" pitchFamily="18" charset="0"/>
              </a:rPr>
              <a:t>2</a:t>
            </a:r>
            <a:r>
              <a:rPr lang="fr-FR" altLang="fr-FR" b="0">
                <a:latin typeface="Times New Roman" panose="02020603050405020304" pitchFamily="18" charset="0"/>
              </a:rPr>
              <a:t> : saturation du sang veineux central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fr-FR" altLang="fr-FR" sz="3200" b="0">
                <a:latin typeface="Times New Roman" panose="02020603050405020304" pitchFamily="18" charset="0"/>
              </a:rPr>
              <a:t>Recueil VCS ou OD, retour veineux de la partie supérieure de l’organisme, sur VVC avec adjonction fibre optique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fr-FR" altLang="fr-FR" sz="3200" b="0">
                <a:latin typeface="Times New Roman" panose="02020603050405020304" pitchFamily="18" charset="0"/>
              </a:rPr>
              <a:t>Plus facilement utilisable et mesurable</a:t>
            </a:r>
          </a:p>
        </p:txBody>
      </p:sp>
    </p:spTree>
    <p:extLst>
      <p:ext uri="{BB962C8B-B14F-4D97-AF65-F5344CB8AC3E}">
        <p14:creationId xmlns:p14="http://schemas.microsoft.com/office/powerpoint/2010/main" val="2274716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346F6DAF-AE32-1140-81FA-528DACBEAFF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133600"/>
            <a:ext cx="7772400" cy="453548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altLang="fr-FR" sz="2400" b="0" dirty="0">
                <a:latin typeface="Times New Roman" panose="02020603050405020304" pitchFamily="18" charset="0"/>
                <a:cs typeface="Arial" panose="020B0604020202020204" pitchFamily="34" charset="0"/>
              </a:rPr>
              <a:t>Dans les conditions physiologiques, SvO</a:t>
            </a:r>
            <a:r>
              <a:rPr lang="fr-FR" altLang="fr-FR" sz="2400" b="0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altLang="fr-FR" sz="2400" b="0" dirty="0">
                <a:latin typeface="Times New Roman" panose="02020603050405020304" pitchFamily="18" charset="0"/>
                <a:cs typeface="Arial" panose="020B0604020202020204" pitchFamily="34" charset="0"/>
              </a:rPr>
              <a:t> est plus haute de 2-3% à la ScvO</a:t>
            </a:r>
            <a:r>
              <a:rPr lang="fr-FR" altLang="fr-FR" sz="2400" b="0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altLang="fr-FR" sz="2400" b="0" dirty="0">
                <a:latin typeface="Times New Roman" panose="02020603050405020304" pitchFamily="18" charset="0"/>
                <a:cs typeface="Arial" panose="020B0604020202020204" pitchFamily="34" charset="0"/>
              </a:rPr>
              <a:t> et en pathologie ou sous AG, ScvO</a:t>
            </a:r>
            <a:r>
              <a:rPr lang="fr-FR" altLang="fr-FR" sz="2400" b="0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altLang="fr-FR" sz="2400" b="0" dirty="0">
                <a:latin typeface="Times New Roman" panose="02020603050405020304" pitchFamily="18" charset="0"/>
                <a:cs typeface="Arial" panose="020B0604020202020204" pitchFamily="34" charset="0"/>
              </a:rPr>
              <a:t> est plus haute de 5% environ (75% contre 70%) donc la surveillance de la ScvO</a:t>
            </a:r>
            <a:r>
              <a:rPr lang="fr-FR" altLang="fr-FR" sz="2400" b="0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altLang="fr-FR" sz="2400" b="0" dirty="0">
                <a:latin typeface="Times New Roman" panose="02020603050405020304" pitchFamily="18" charset="0"/>
                <a:cs typeface="Arial" panose="020B0604020202020204" pitchFamily="34" charset="0"/>
              </a:rPr>
              <a:t> paraît être une alternative attrayante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fr-FR" altLang="fr-FR" sz="1800" b="0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Tahvanainen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et al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Crit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Care Mae 1982 (réanimation)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Wendt et al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Anasth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Intensivther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Notfallmed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1990 (réa)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Kong et al Am J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Cardiol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1981 (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insuf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rénale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term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Berridge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Br J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Anaesth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1992 ( selon IC)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Herrera et al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Rev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Esp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Anestesiol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Reanim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1993 (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chir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thorax)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Ladakis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et al Respiration 2001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Rivers et al N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Engl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J Med 2001 (choc septique) et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Chest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2006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Yazigi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et al J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Cardioth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Vasc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Anesth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2008 (post </a:t>
            </a:r>
            <a:r>
              <a:rPr lang="fr-FR" altLang="fr-FR" sz="2000" b="0" i="1" dirty="0" err="1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chir</a:t>
            </a:r>
            <a:r>
              <a:rPr lang="fr-FR" altLang="fr-FR" sz="2000" b="0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cardiaque</a:t>
            </a:r>
            <a:r>
              <a:rPr lang="fr-FR" altLang="fr-FR" sz="2000" b="0" i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513C9AE2-06FE-CB48-A8AE-5DD9D2270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8077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kumimoji="0" lang="fr-FR" altLang="fr-FR" sz="3600" b="1" baseline="0" dirty="0">
                <a:solidFill>
                  <a:schemeClr val="tx1"/>
                </a:solidFill>
              </a:rPr>
              <a:t>Exploration hémodynamique:</a:t>
            </a:r>
            <a:br>
              <a:rPr kumimoji="0" lang="fr-FR" altLang="fr-FR" sz="3600" b="1" baseline="0" dirty="0">
                <a:solidFill>
                  <a:schemeClr val="tx1"/>
                </a:solidFill>
              </a:rPr>
            </a:br>
            <a:r>
              <a:rPr kumimoji="0" lang="fr-FR" altLang="fr-FR" sz="3600" b="1" baseline="0" dirty="0">
                <a:solidFill>
                  <a:schemeClr val="tx1"/>
                </a:solidFill>
              </a:rPr>
              <a:t>la ScvO</a:t>
            </a:r>
            <a:r>
              <a:rPr kumimoji="0" lang="fr-FR" altLang="fr-FR" sz="3600" b="1" dirty="0">
                <a:solidFill>
                  <a:schemeClr val="tx1"/>
                </a:solidFill>
              </a:rPr>
              <a:t>2 </a:t>
            </a:r>
            <a:r>
              <a:rPr kumimoji="0" lang="fr-FR" altLang="fr-FR" sz="3600" b="1" baseline="0" dirty="0">
                <a:solidFill>
                  <a:schemeClr val="tx1"/>
                </a:solidFill>
              </a:rPr>
              <a:t>peut-elle remplacer la SvO</a:t>
            </a:r>
            <a:r>
              <a:rPr kumimoji="0" lang="fr-FR" altLang="fr-FR" sz="3600" b="1" dirty="0">
                <a:solidFill>
                  <a:schemeClr val="tx1"/>
                </a:solidFill>
              </a:rPr>
              <a:t>2</a:t>
            </a:r>
            <a:r>
              <a:rPr kumimoji="0" lang="fr-FR" altLang="fr-FR" b="1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0" lang="fr-FR" altLang="fr-FR" b="1" baseline="0" dirty="0">
                <a:solidFill>
                  <a:schemeClr val="tx1"/>
                </a:solidFill>
                <a:latin typeface="Comic Sans MS" panose="030F09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9244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C8F1A55-7C67-5949-A10C-8A00B861F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14600"/>
            <a:ext cx="4572000" cy="1693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C997E65F-0654-8F42-9F46-2270D5B5B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9463" y="1550988"/>
            <a:ext cx="8229600" cy="11922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altLang="fr-FR" sz="2400">
              <a:solidFill>
                <a:srgbClr val="000066"/>
              </a:solidFill>
            </a:endParaRPr>
          </a:p>
          <a:p>
            <a:pPr eaLnBrk="1" hangingPunct="1">
              <a:buClrTx/>
              <a:buFontTx/>
              <a:buChar char="•"/>
            </a:pPr>
            <a:r>
              <a:rPr lang="fr-FR" altLang="fr-FR" sz="2400" b="0">
                <a:latin typeface="Times New Roman" panose="02020603050405020304" pitchFamily="18" charset="0"/>
              </a:rPr>
              <a:t>La SvO</a:t>
            </a:r>
            <a:r>
              <a:rPr lang="fr-FR" altLang="fr-FR" sz="2400" b="0" baseline="-25000">
                <a:latin typeface="Times New Roman" panose="02020603050405020304" pitchFamily="18" charset="0"/>
              </a:rPr>
              <a:t>2 </a:t>
            </a:r>
            <a:r>
              <a:rPr lang="fr-FR" altLang="fr-FR" sz="2400" b="0">
                <a:latin typeface="Times New Roman" panose="02020603050405020304" pitchFamily="18" charset="0"/>
              </a:rPr>
              <a:t>du sang veineux mêlé : CAP + fibres optiques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FE99FAB8-D717-D44F-A1C0-92E4ABC26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defTabSz="762000">
              <a:defRPr/>
            </a:pPr>
            <a:r>
              <a:rPr lang="fr-FR" altLang="fr-FR" b="1"/>
              <a:t>Surveillance continue de la SvO</a:t>
            </a:r>
            <a:r>
              <a:rPr lang="fr-FR" altLang="fr-FR" b="1" baseline="-25000"/>
              <a:t>2</a:t>
            </a:r>
            <a:r>
              <a:rPr lang="fr-FR" altLang="fr-FR" b="1"/>
              <a:t>: deux sites de mesure</a:t>
            </a:r>
            <a:endParaRPr lang="fr-FR" altLang="fr-FR" sz="3600"/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2508A5FF-66E4-F549-9719-004C98CF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2514600"/>
            <a:ext cx="1228725" cy="168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6" descr="CCOmboVolumetrics">
            <a:extLst>
              <a:ext uri="{FF2B5EF4-FFF2-40B4-BE49-F238E27FC236}">
                <a16:creationId xmlns:a16="http://schemas.microsoft.com/office/drawing/2014/main" id="{430222F2-DA77-5C4A-96CF-B3833586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0"/>
            <a:ext cx="1377950" cy="1685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Rectangle 7">
            <a:extLst>
              <a:ext uri="{FF2B5EF4-FFF2-40B4-BE49-F238E27FC236}">
                <a16:creationId xmlns:a16="http://schemas.microsoft.com/office/drawing/2014/main" id="{FBC56C75-43BF-934D-A1B8-1C0B1E2AE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5181600"/>
            <a:ext cx="8229600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buClrTx/>
              <a:buSzPct val="75000"/>
              <a:buFontTx/>
              <a:buChar char="•"/>
            </a:pPr>
            <a:endParaRPr kumimoji="0" lang="fr-FR" altLang="fr-FR" sz="2800" b="0" baseline="0">
              <a:latin typeface="Times New Roman" panose="02020603050405020304" pitchFamily="18" charset="0"/>
            </a:endParaRPr>
          </a:p>
        </p:txBody>
      </p:sp>
      <p:pic>
        <p:nvPicPr>
          <p:cNvPr id="10247" name="Picture 8">
            <a:extLst>
              <a:ext uri="{FF2B5EF4-FFF2-40B4-BE49-F238E27FC236}">
                <a16:creationId xmlns:a16="http://schemas.microsoft.com/office/drawing/2014/main" id="{AE733543-7551-D54D-ADE8-9A0B6A03D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2524125"/>
            <a:ext cx="1943100" cy="1695450"/>
          </a:xfrm>
          <a:prstGeom prst="rect">
            <a:avLst/>
          </a:prstGeom>
          <a:noFill/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8" name="Text Box 9">
            <a:extLst>
              <a:ext uri="{FF2B5EF4-FFF2-40B4-BE49-F238E27FC236}">
                <a16:creationId xmlns:a16="http://schemas.microsoft.com/office/drawing/2014/main" id="{6BDE980C-6653-2C49-87D3-A2BB5E28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52913"/>
            <a:ext cx="80010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aseline="-2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SzPct val="75000"/>
              <a:buFontTx/>
              <a:buChar char="•"/>
            </a:pPr>
            <a:r>
              <a:rPr kumimoji="0" lang="fr-FR" altLang="fr-FR" baseline="0"/>
              <a:t>  La SvO</a:t>
            </a:r>
            <a:r>
              <a:rPr kumimoji="0" lang="fr-FR" altLang="fr-FR"/>
              <a:t>2</a:t>
            </a:r>
            <a:r>
              <a:rPr kumimoji="0" lang="fr-FR" altLang="fr-FR" baseline="0"/>
              <a:t> centrale ou ScvO</a:t>
            </a:r>
            <a:r>
              <a:rPr kumimoji="0" lang="fr-FR" altLang="fr-FR"/>
              <a:t>2</a:t>
            </a:r>
            <a:r>
              <a:rPr kumimoji="0" lang="fr-FR" altLang="fr-FR" baseline="0"/>
              <a:t> : </a:t>
            </a:r>
            <a:r>
              <a:rPr kumimoji="0" lang="fr-FR" altLang="fr-FR" baseline="0">
                <a:sym typeface="Wingdings" pitchFamily="2" charset="2"/>
              </a:rPr>
              <a:t>c</a:t>
            </a:r>
            <a:r>
              <a:rPr kumimoji="0" lang="fr-FR" altLang="fr-FR" baseline="0"/>
              <a:t>athéter VCS + fibres optiques</a:t>
            </a:r>
          </a:p>
          <a:p>
            <a:pPr eaLnBrk="1" hangingPunct="1">
              <a:spcBef>
                <a:spcPct val="50000"/>
              </a:spcBef>
            </a:pPr>
            <a:endParaRPr lang="fr-FR" altLang="fr-FR" baseline="0"/>
          </a:p>
        </p:txBody>
      </p:sp>
      <p:pic>
        <p:nvPicPr>
          <p:cNvPr id="10249" name="Picture 10">
            <a:extLst>
              <a:ext uri="{FF2B5EF4-FFF2-40B4-BE49-F238E27FC236}">
                <a16:creationId xmlns:a16="http://schemas.microsoft.com/office/drawing/2014/main" id="{4C3A2C43-0C8F-734A-B268-DE5F12AA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79963"/>
            <a:ext cx="2217738" cy="1773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1">
            <a:extLst>
              <a:ext uri="{FF2B5EF4-FFF2-40B4-BE49-F238E27FC236}">
                <a16:creationId xmlns:a16="http://schemas.microsoft.com/office/drawing/2014/main" id="{856C63CC-98DC-A943-B68E-7039EFD9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0"/>
            <a:ext cx="2438400" cy="1935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496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806" name="Group 30">
            <a:extLst>
              <a:ext uri="{FF2B5EF4-FFF2-40B4-BE49-F238E27FC236}">
                <a16:creationId xmlns:a16="http://schemas.microsoft.com/office/drawing/2014/main" id="{1B784758-9DBE-9B45-B042-2291E271E34A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755650" y="1905000"/>
          <a:ext cx="7772400" cy="4679948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1816022863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794604542"/>
                    </a:ext>
                  </a:extLst>
                </a:gridCol>
              </a:tblGrid>
              <a:tr h="4572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SvO2</a:t>
                      </a:r>
                    </a:p>
                  </a:txBody>
                  <a:tcPr marT="45721" marB="4572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Conséquences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934988"/>
                  </a:ext>
                </a:extLst>
              </a:tr>
              <a:tr h="896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SvO2&gt;75%</a:t>
                      </a:r>
                    </a:p>
                  </a:txBody>
                  <a:tcPr marT="45721" marB="4572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 normale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TaO</a:t>
                      </a:r>
                      <a:r>
                        <a:rPr kumimoji="0" lang="fr-FR" altLang="fr-FR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&gt;VO</a:t>
                      </a:r>
                      <a:r>
                        <a:rPr kumimoji="0" lang="fr-FR" altLang="fr-FR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663608"/>
                  </a:ext>
                </a:extLst>
              </a:tr>
              <a:tr h="896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SvO2 50 à 75%</a:t>
                      </a:r>
                    </a:p>
                  </a:txBody>
                  <a:tcPr marT="45721" marB="4572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 compensatrice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Baisse TaO</a:t>
                      </a:r>
                      <a:r>
                        <a:rPr kumimoji="0" lang="fr-FR" altLang="fr-FR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hausse VO</a:t>
                      </a:r>
                      <a:r>
                        <a:rPr kumimoji="0" lang="fr-FR" altLang="fr-FR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777550"/>
                  </a:ext>
                </a:extLst>
              </a:tr>
              <a:tr h="1335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SvO2 30 à 50%</a:t>
                      </a:r>
                    </a:p>
                  </a:txBody>
                  <a:tcPr marT="45721" marB="4572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 critique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Début acidose lactique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TaO</a:t>
                      </a:r>
                      <a:r>
                        <a:rPr kumimoji="0" lang="fr-FR" altLang="fr-FR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&lt;VO</a:t>
                      </a:r>
                      <a:r>
                        <a:rPr kumimoji="0" lang="fr-FR" altLang="fr-FR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783245"/>
                  </a:ext>
                </a:extLst>
              </a:tr>
              <a:tr h="6381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SvO2 25 à 30%</a:t>
                      </a:r>
                    </a:p>
                  </a:txBody>
                  <a:tcPr marT="45721" marB="4572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Acidose lactique sévère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001079"/>
                  </a:ext>
                </a:extLst>
              </a:tr>
              <a:tr h="4572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SvO2&lt;25%</a:t>
                      </a:r>
                    </a:p>
                  </a:txBody>
                  <a:tcPr marT="45721" marB="4572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Mort cellulaire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619396"/>
                  </a:ext>
                </a:extLst>
              </a:tr>
            </a:tbl>
          </a:graphicData>
        </a:graphic>
      </p:graphicFrame>
      <p:sp>
        <p:nvSpPr>
          <p:cNvPr id="75802" name="Rectangle 26">
            <a:extLst>
              <a:ext uri="{FF2B5EF4-FFF2-40B4-BE49-F238E27FC236}">
                <a16:creationId xmlns:a16="http://schemas.microsoft.com/office/drawing/2014/main" id="{BF360D56-14A4-C14E-BC35-D978CEAEC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572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kumimoji="0" lang="fr-FR" altLang="fr-FR" b="1" baseline="0" dirty="0">
                <a:solidFill>
                  <a:schemeClr val="tx1"/>
                </a:solidFill>
              </a:rPr>
              <a:t>Interprétation</a:t>
            </a:r>
          </a:p>
        </p:txBody>
      </p:sp>
      <p:grpSp>
        <p:nvGrpSpPr>
          <p:cNvPr id="24601" name="Group 27">
            <a:extLst>
              <a:ext uri="{FF2B5EF4-FFF2-40B4-BE49-F238E27FC236}">
                <a16:creationId xmlns:a16="http://schemas.microsoft.com/office/drawing/2014/main" id="{96155EBF-8480-674C-BD5D-2EF2B036D2CB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3048000"/>
            <a:ext cx="4267200" cy="990600"/>
            <a:chOff x="336" y="1824"/>
            <a:chExt cx="2688" cy="624"/>
          </a:xfrm>
        </p:grpSpPr>
        <p:sp>
          <p:nvSpPr>
            <p:cNvPr id="24602" name="Oval 28">
              <a:extLst>
                <a:ext uri="{FF2B5EF4-FFF2-40B4-BE49-F238E27FC236}">
                  <a16:creationId xmlns:a16="http://schemas.microsoft.com/office/drawing/2014/main" id="{E25CC226-8EFA-D844-8AD5-B6326E423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824"/>
              <a:ext cx="1680" cy="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4603" name="Text Box 29">
              <a:extLst>
                <a:ext uri="{FF2B5EF4-FFF2-40B4-BE49-F238E27FC236}">
                  <a16:creationId xmlns:a16="http://schemas.microsoft.com/office/drawing/2014/main" id="{BD7727B3-6DC6-3144-ABB4-60E3BBF77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160"/>
              <a:ext cx="1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fr-FR" altLang="fr-FR" b="1" baseline="0">
                  <a:solidFill>
                    <a:srgbClr val="FF0000"/>
                  </a:solidFill>
                </a:rPr>
                <a:t>VO</a:t>
              </a:r>
              <a:r>
                <a:rPr kumimoji="0" lang="fr-FR" altLang="fr-FR" b="1">
                  <a:solidFill>
                    <a:srgbClr val="FF0000"/>
                  </a:solidFill>
                </a:rPr>
                <a:t>2 </a:t>
              </a:r>
              <a:r>
                <a:rPr kumimoji="0" lang="fr-FR" altLang="fr-FR" b="1" baseline="0">
                  <a:solidFill>
                    <a:srgbClr val="FF0000"/>
                  </a:solidFill>
                </a:rPr>
                <a:t>dépendance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11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x-none" dirty="0"/>
              <a:t>Rappel physiologique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3" y="1447801"/>
            <a:ext cx="8226425" cy="4207672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x-none" sz="2800" dirty="0"/>
              <a:t>Débit cardiaque = FC X  </a:t>
            </a:r>
            <a:r>
              <a:rPr lang="fr-FR" altLang="x-none" sz="2800" b="1" dirty="0"/>
              <a:t>Volume d</a:t>
            </a:r>
            <a:r>
              <a:rPr lang="ja-JP" altLang="fr-FR" sz="2800" b="1"/>
              <a:t>’</a:t>
            </a:r>
            <a:r>
              <a:rPr lang="fr-FR" altLang="ja-JP" sz="2800" b="1" dirty="0" err="1"/>
              <a:t>éj</a:t>
            </a:r>
            <a:r>
              <a:rPr lang="fr-FR" altLang="ja-JP" sz="2800" b="1" dirty="0"/>
              <a:t>. Systolique</a:t>
            </a:r>
            <a:r>
              <a:rPr lang="fr-FR" altLang="ja-JP" sz="2800" dirty="0">
                <a:latin typeface="Comic Sans MS" charset="0"/>
              </a:rPr>
              <a:t>                                </a:t>
            </a:r>
            <a:endParaRPr lang="fr-FR" altLang="ja-JP" sz="2800" b="1" dirty="0"/>
          </a:p>
        </p:txBody>
      </p:sp>
      <p:grpSp>
        <p:nvGrpSpPr>
          <p:cNvPr id="26627" name="Group 36"/>
          <p:cNvGrpSpPr>
            <a:grpSpLocks/>
          </p:cNvGrpSpPr>
          <p:nvPr/>
        </p:nvGrpSpPr>
        <p:grpSpPr bwMode="auto">
          <a:xfrm>
            <a:off x="1322390" y="2752727"/>
            <a:ext cx="3248025" cy="2419350"/>
            <a:chOff x="1232" y="1360"/>
            <a:chExt cx="2976" cy="2032"/>
          </a:xfrm>
        </p:grpSpPr>
        <p:sp>
          <p:nvSpPr>
            <p:cNvPr id="26643" name="Rectangle 26"/>
            <p:cNvSpPr>
              <a:spLocks noChangeArrowheads="1"/>
            </p:cNvSpPr>
            <p:nvPr/>
          </p:nvSpPr>
          <p:spPr bwMode="auto">
            <a:xfrm>
              <a:off x="1232" y="1360"/>
              <a:ext cx="2976" cy="20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7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Lucida Sans Unicode" charset="0"/>
                </a:defRPr>
              </a:lvl1pPr>
              <a:lvl2pPr marL="742950" indent="-285750">
                <a:lnSpc>
                  <a:spcPct val="87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charset="0"/>
                <a:buChar char="–"/>
                <a:defRPr sz="28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lnSpc>
                  <a:spcPct val="87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charset="0"/>
                <a:buChar char="•"/>
                <a:defRPr sz="24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lnSpc>
                  <a:spcPct val="87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Char char="–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lnSpc>
                  <a:spcPct val="87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endParaRPr lang="fr-FR" altLang="x-none" sz="1350">
                <a:solidFill>
                  <a:schemeClr val="bg1"/>
                </a:solidFill>
              </a:endParaRPr>
            </a:p>
          </p:txBody>
        </p:sp>
        <p:sp>
          <p:nvSpPr>
            <p:cNvPr id="26644" name="Freeform 27"/>
            <p:cNvSpPr>
              <a:spLocks/>
            </p:cNvSpPr>
            <p:nvPr/>
          </p:nvSpPr>
          <p:spPr bwMode="auto">
            <a:xfrm>
              <a:off x="2084" y="2144"/>
              <a:ext cx="885" cy="955"/>
            </a:xfrm>
            <a:custGeom>
              <a:avLst/>
              <a:gdLst>
                <a:gd name="T0" fmla="*/ 4 w 885"/>
                <a:gd name="T1" fmla="*/ 24 h 955"/>
                <a:gd name="T2" fmla="*/ 28 w 885"/>
                <a:gd name="T3" fmla="*/ 296 h 955"/>
                <a:gd name="T4" fmla="*/ 172 w 885"/>
                <a:gd name="T5" fmla="*/ 664 h 955"/>
                <a:gd name="T6" fmla="*/ 548 w 885"/>
                <a:gd name="T7" fmla="*/ 936 h 955"/>
                <a:gd name="T8" fmla="*/ 836 w 885"/>
                <a:gd name="T9" fmla="*/ 776 h 955"/>
                <a:gd name="T10" fmla="*/ 844 w 885"/>
                <a:gd name="T11" fmla="*/ 344 h 955"/>
                <a:gd name="T12" fmla="*/ 676 w 885"/>
                <a:gd name="T13" fmla="*/ 0 h 9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5"/>
                <a:gd name="T22" fmla="*/ 0 h 955"/>
                <a:gd name="T23" fmla="*/ 885 w 885"/>
                <a:gd name="T24" fmla="*/ 955 h 9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5" h="955">
                  <a:moveTo>
                    <a:pt x="4" y="24"/>
                  </a:moveTo>
                  <a:cubicBezTo>
                    <a:pt x="8" y="69"/>
                    <a:pt x="0" y="189"/>
                    <a:pt x="28" y="296"/>
                  </a:cubicBezTo>
                  <a:cubicBezTo>
                    <a:pt x="56" y="403"/>
                    <a:pt x="85" y="557"/>
                    <a:pt x="172" y="664"/>
                  </a:cubicBezTo>
                  <a:cubicBezTo>
                    <a:pt x="259" y="771"/>
                    <a:pt x="437" y="917"/>
                    <a:pt x="548" y="936"/>
                  </a:cubicBezTo>
                  <a:cubicBezTo>
                    <a:pt x="659" y="955"/>
                    <a:pt x="787" y="875"/>
                    <a:pt x="836" y="776"/>
                  </a:cubicBezTo>
                  <a:cubicBezTo>
                    <a:pt x="885" y="677"/>
                    <a:pt x="871" y="473"/>
                    <a:pt x="844" y="344"/>
                  </a:cubicBezTo>
                  <a:cubicBezTo>
                    <a:pt x="817" y="215"/>
                    <a:pt x="711" y="72"/>
                    <a:pt x="676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45" name="Freeform 28"/>
            <p:cNvSpPr>
              <a:spLocks/>
            </p:cNvSpPr>
            <p:nvPr/>
          </p:nvSpPr>
          <p:spPr bwMode="auto">
            <a:xfrm>
              <a:off x="1875" y="1968"/>
              <a:ext cx="1288" cy="1311"/>
            </a:xfrm>
            <a:custGeom>
              <a:avLst/>
              <a:gdLst>
                <a:gd name="T0" fmla="*/ 21 w 1288"/>
                <a:gd name="T1" fmla="*/ 184 h 1311"/>
                <a:gd name="T2" fmla="*/ 45 w 1288"/>
                <a:gd name="T3" fmla="*/ 464 h 1311"/>
                <a:gd name="T4" fmla="*/ 293 w 1288"/>
                <a:gd name="T5" fmla="*/ 1016 h 1311"/>
                <a:gd name="T6" fmla="*/ 653 w 1288"/>
                <a:gd name="T7" fmla="*/ 1272 h 1311"/>
                <a:gd name="T8" fmla="*/ 989 w 1288"/>
                <a:gd name="T9" fmla="*/ 1248 h 1311"/>
                <a:gd name="T10" fmla="*/ 1229 w 1288"/>
                <a:gd name="T11" fmla="*/ 1088 h 1311"/>
                <a:gd name="T12" fmla="*/ 1277 w 1288"/>
                <a:gd name="T13" fmla="*/ 640 h 1311"/>
                <a:gd name="T14" fmla="*/ 1165 w 1288"/>
                <a:gd name="T15" fmla="*/ 272 h 1311"/>
                <a:gd name="T16" fmla="*/ 997 w 1288"/>
                <a:gd name="T17" fmla="*/ 0 h 1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8"/>
                <a:gd name="T28" fmla="*/ 0 h 1311"/>
                <a:gd name="T29" fmla="*/ 1288 w 1288"/>
                <a:gd name="T30" fmla="*/ 1311 h 13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8" h="1311">
                  <a:moveTo>
                    <a:pt x="21" y="184"/>
                  </a:moveTo>
                  <a:cubicBezTo>
                    <a:pt x="25" y="229"/>
                    <a:pt x="0" y="325"/>
                    <a:pt x="45" y="464"/>
                  </a:cubicBezTo>
                  <a:cubicBezTo>
                    <a:pt x="90" y="603"/>
                    <a:pt x="192" y="881"/>
                    <a:pt x="293" y="1016"/>
                  </a:cubicBezTo>
                  <a:cubicBezTo>
                    <a:pt x="394" y="1151"/>
                    <a:pt x="537" y="1233"/>
                    <a:pt x="653" y="1272"/>
                  </a:cubicBezTo>
                  <a:cubicBezTo>
                    <a:pt x="769" y="1311"/>
                    <a:pt x="893" y="1279"/>
                    <a:pt x="989" y="1248"/>
                  </a:cubicBezTo>
                  <a:cubicBezTo>
                    <a:pt x="1085" y="1217"/>
                    <a:pt x="1181" y="1189"/>
                    <a:pt x="1229" y="1088"/>
                  </a:cubicBezTo>
                  <a:cubicBezTo>
                    <a:pt x="1277" y="987"/>
                    <a:pt x="1288" y="776"/>
                    <a:pt x="1277" y="640"/>
                  </a:cubicBezTo>
                  <a:cubicBezTo>
                    <a:pt x="1266" y="504"/>
                    <a:pt x="1212" y="379"/>
                    <a:pt x="1165" y="272"/>
                  </a:cubicBezTo>
                  <a:cubicBezTo>
                    <a:pt x="1118" y="165"/>
                    <a:pt x="1032" y="56"/>
                    <a:pt x="997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46" name="Freeform 29"/>
            <p:cNvSpPr>
              <a:spLocks/>
            </p:cNvSpPr>
            <p:nvPr/>
          </p:nvSpPr>
          <p:spPr bwMode="auto">
            <a:xfrm>
              <a:off x="2728" y="1992"/>
              <a:ext cx="72" cy="240"/>
            </a:xfrm>
            <a:custGeom>
              <a:avLst/>
              <a:gdLst>
                <a:gd name="T0" fmla="*/ 72 w 72"/>
                <a:gd name="T1" fmla="*/ 240 h 240"/>
                <a:gd name="T2" fmla="*/ 0 w 72"/>
                <a:gd name="T3" fmla="*/ 88 h 240"/>
                <a:gd name="T4" fmla="*/ 72 w 72"/>
                <a:gd name="T5" fmla="*/ 0 h 240"/>
                <a:gd name="T6" fmla="*/ 0 60000 65536"/>
                <a:gd name="T7" fmla="*/ 0 60000 65536"/>
                <a:gd name="T8" fmla="*/ 0 60000 65536"/>
                <a:gd name="T9" fmla="*/ 0 w 72"/>
                <a:gd name="T10" fmla="*/ 0 h 240"/>
                <a:gd name="T11" fmla="*/ 72 w 7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240">
                  <a:moveTo>
                    <a:pt x="72" y="240"/>
                  </a:moveTo>
                  <a:cubicBezTo>
                    <a:pt x="60" y="215"/>
                    <a:pt x="0" y="128"/>
                    <a:pt x="0" y="88"/>
                  </a:cubicBezTo>
                  <a:cubicBezTo>
                    <a:pt x="0" y="48"/>
                    <a:pt x="57" y="18"/>
                    <a:pt x="72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47" name="Freeform 30"/>
            <p:cNvSpPr>
              <a:spLocks/>
            </p:cNvSpPr>
            <p:nvPr/>
          </p:nvSpPr>
          <p:spPr bwMode="auto">
            <a:xfrm>
              <a:off x="2432" y="1928"/>
              <a:ext cx="256" cy="83"/>
            </a:xfrm>
            <a:custGeom>
              <a:avLst/>
              <a:gdLst>
                <a:gd name="T0" fmla="*/ 0 w 256"/>
                <a:gd name="T1" fmla="*/ 64 h 83"/>
                <a:gd name="T2" fmla="*/ 176 w 256"/>
                <a:gd name="T3" fmla="*/ 72 h 83"/>
                <a:gd name="T4" fmla="*/ 256 w 256"/>
                <a:gd name="T5" fmla="*/ 0 h 83"/>
                <a:gd name="T6" fmla="*/ 0 60000 65536"/>
                <a:gd name="T7" fmla="*/ 0 60000 65536"/>
                <a:gd name="T8" fmla="*/ 0 60000 65536"/>
                <a:gd name="T9" fmla="*/ 0 w 256"/>
                <a:gd name="T10" fmla="*/ 0 h 83"/>
                <a:gd name="T11" fmla="*/ 256 w 256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6" h="83">
                  <a:moveTo>
                    <a:pt x="0" y="64"/>
                  </a:moveTo>
                  <a:cubicBezTo>
                    <a:pt x="29" y="65"/>
                    <a:pt x="133" y="83"/>
                    <a:pt x="176" y="72"/>
                  </a:cubicBezTo>
                  <a:cubicBezTo>
                    <a:pt x="219" y="61"/>
                    <a:pt x="239" y="15"/>
                    <a:pt x="256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48" name="Freeform 31"/>
            <p:cNvSpPr>
              <a:spLocks/>
            </p:cNvSpPr>
            <p:nvPr/>
          </p:nvSpPr>
          <p:spPr bwMode="auto">
            <a:xfrm>
              <a:off x="1609" y="1459"/>
              <a:ext cx="956" cy="852"/>
            </a:xfrm>
            <a:custGeom>
              <a:avLst/>
              <a:gdLst>
                <a:gd name="T0" fmla="*/ 791 w 956"/>
                <a:gd name="T1" fmla="*/ 845 h 852"/>
                <a:gd name="T2" fmla="*/ 655 w 956"/>
                <a:gd name="T3" fmla="*/ 733 h 852"/>
                <a:gd name="T4" fmla="*/ 447 w 956"/>
                <a:gd name="T5" fmla="*/ 677 h 852"/>
                <a:gd name="T6" fmla="*/ 191 w 956"/>
                <a:gd name="T7" fmla="*/ 669 h 852"/>
                <a:gd name="T8" fmla="*/ 31 w 956"/>
                <a:gd name="T9" fmla="*/ 477 h 852"/>
                <a:gd name="T10" fmla="*/ 7 w 956"/>
                <a:gd name="T11" fmla="*/ 333 h 852"/>
                <a:gd name="T12" fmla="*/ 71 w 956"/>
                <a:gd name="T13" fmla="*/ 181 h 852"/>
                <a:gd name="T14" fmla="*/ 191 w 956"/>
                <a:gd name="T15" fmla="*/ 61 h 852"/>
                <a:gd name="T16" fmla="*/ 487 w 956"/>
                <a:gd name="T17" fmla="*/ 5 h 852"/>
                <a:gd name="T18" fmla="*/ 783 w 956"/>
                <a:gd name="T19" fmla="*/ 93 h 852"/>
                <a:gd name="T20" fmla="*/ 935 w 956"/>
                <a:gd name="T21" fmla="*/ 261 h 852"/>
                <a:gd name="T22" fmla="*/ 911 w 956"/>
                <a:gd name="T23" fmla="*/ 557 h 852"/>
                <a:gd name="T24" fmla="*/ 807 w 956"/>
                <a:gd name="T25" fmla="*/ 693 h 852"/>
                <a:gd name="T26" fmla="*/ 791 w 956"/>
                <a:gd name="T27" fmla="*/ 845 h 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56"/>
                <a:gd name="T43" fmla="*/ 0 h 852"/>
                <a:gd name="T44" fmla="*/ 956 w 956"/>
                <a:gd name="T45" fmla="*/ 852 h 8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56" h="852">
                  <a:moveTo>
                    <a:pt x="791" y="845"/>
                  </a:moveTo>
                  <a:cubicBezTo>
                    <a:pt x="766" y="852"/>
                    <a:pt x="712" y="761"/>
                    <a:pt x="655" y="733"/>
                  </a:cubicBezTo>
                  <a:cubicBezTo>
                    <a:pt x="598" y="705"/>
                    <a:pt x="524" y="688"/>
                    <a:pt x="447" y="677"/>
                  </a:cubicBezTo>
                  <a:cubicBezTo>
                    <a:pt x="370" y="666"/>
                    <a:pt x="260" y="702"/>
                    <a:pt x="191" y="669"/>
                  </a:cubicBezTo>
                  <a:cubicBezTo>
                    <a:pt x="122" y="636"/>
                    <a:pt x="62" y="533"/>
                    <a:pt x="31" y="477"/>
                  </a:cubicBezTo>
                  <a:cubicBezTo>
                    <a:pt x="0" y="421"/>
                    <a:pt x="0" y="382"/>
                    <a:pt x="7" y="333"/>
                  </a:cubicBezTo>
                  <a:cubicBezTo>
                    <a:pt x="14" y="284"/>
                    <a:pt x="40" y="226"/>
                    <a:pt x="71" y="181"/>
                  </a:cubicBezTo>
                  <a:cubicBezTo>
                    <a:pt x="102" y="136"/>
                    <a:pt x="122" y="90"/>
                    <a:pt x="191" y="61"/>
                  </a:cubicBezTo>
                  <a:cubicBezTo>
                    <a:pt x="260" y="32"/>
                    <a:pt x="388" y="0"/>
                    <a:pt x="487" y="5"/>
                  </a:cubicBezTo>
                  <a:cubicBezTo>
                    <a:pt x="586" y="10"/>
                    <a:pt x="708" y="50"/>
                    <a:pt x="783" y="93"/>
                  </a:cubicBezTo>
                  <a:cubicBezTo>
                    <a:pt x="858" y="136"/>
                    <a:pt x="914" y="184"/>
                    <a:pt x="935" y="261"/>
                  </a:cubicBezTo>
                  <a:cubicBezTo>
                    <a:pt x="956" y="338"/>
                    <a:pt x="932" y="485"/>
                    <a:pt x="911" y="557"/>
                  </a:cubicBezTo>
                  <a:cubicBezTo>
                    <a:pt x="890" y="629"/>
                    <a:pt x="827" y="645"/>
                    <a:pt x="807" y="693"/>
                  </a:cubicBezTo>
                  <a:cubicBezTo>
                    <a:pt x="787" y="741"/>
                    <a:pt x="815" y="831"/>
                    <a:pt x="791" y="84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49" name="Freeform 32"/>
            <p:cNvSpPr>
              <a:spLocks/>
            </p:cNvSpPr>
            <p:nvPr/>
          </p:nvSpPr>
          <p:spPr bwMode="auto">
            <a:xfrm>
              <a:off x="1668" y="1505"/>
              <a:ext cx="836" cy="631"/>
            </a:xfrm>
            <a:custGeom>
              <a:avLst/>
              <a:gdLst>
                <a:gd name="T0" fmla="*/ 388 w 836"/>
                <a:gd name="T1" fmla="*/ 631 h 631"/>
                <a:gd name="T2" fmla="*/ 108 w 836"/>
                <a:gd name="T3" fmla="*/ 551 h 631"/>
                <a:gd name="T4" fmla="*/ 20 w 836"/>
                <a:gd name="T5" fmla="*/ 271 h 631"/>
                <a:gd name="T6" fmla="*/ 228 w 836"/>
                <a:gd name="T7" fmla="*/ 39 h 631"/>
                <a:gd name="T8" fmla="*/ 548 w 836"/>
                <a:gd name="T9" fmla="*/ 39 h 631"/>
                <a:gd name="T10" fmla="*/ 748 w 836"/>
                <a:gd name="T11" fmla="*/ 143 h 631"/>
                <a:gd name="T12" fmla="*/ 804 w 836"/>
                <a:gd name="T13" fmla="*/ 271 h 631"/>
                <a:gd name="T14" fmla="*/ 796 w 836"/>
                <a:gd name="T15" fmla="*/ 447 h 631"/>
                <a:gd name="T16" fmla="*/ 836 w 836"/>
                <a:gd name="T17" fmla="*/ 527 h 6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6"/>
                <a:gd name="T28" fmla="*/ 0 h 631"/>
                <a:gd name="T29" fmla="*/ 836 w 836"/>
                <a:gd name="T30" fmla="*/ 631 h 6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6" h="631">
                  <a:moveTo>
                    <a:pt x="388" y="631"/>
                  </a:moveTo>
                  <a:cubicBezTo>
                    <a:pt x="280" y="623"/>
                    <a:pt x="169" y="611"/>
                    <a:pt x="108" y="551"/>
                  </a:cubicBezTo>
                  <a:cubicBezTo>
                    <a:pt x="47" y="491"/>
                    <a:pt x="0" y="356"/>
                    <a:pt x="20" y="271"/>
                  </a:cubicBezTo>
                  <a:cubicBezTo>
                    <a:pt x="40" y="186"/>
                    <a:pt x="140" y="78"/>
                    <a:pt x="228" y="39"/>
                  </a:cubicBezTo>
                  <a:cubicBezTo>
                    <a:pt x="316" y="0"/>
                    <a:pt x="461" y="22"/>
                    <a:pt x="548" y="39"/>
                  </a:cubicBezTo>
                  <a:cubicBezTo>
                    <a:pt x="635" y="56"/>
                    <a:pt x="705" y="104"/>
                    <a:pt x="748" y="143"/>
                  </a:cubicBezTo>
                  <a:cubicBezTo>
                    <a:pt x="791" y="182"/>
                    <a:pt x="796" y="220"/>
                    <a:pt x="804" y="271"/>
                  </a:cubicBezTo>
                  <a:cubicBezTo>
                    <a:pt x="812" y="322"/>
                    <a:pt x="791" y="404"/>
                    <a:pt x="796" y="447"/>
                  </a:cubicBezTo>
                  <a:cubicBezTo>
                    <a:pt x="801" y="490"/>
                    <a:pt x="831" y="515"/>
                    <a:pt x="836" y="5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50" name="Freeform 33"/>
            <p:cNvSpPr>
              <a:spLocks/>
            </p:cNvSpPr>
            <p:nvPr/>
          </p:nvSpPr>
          <p:spPr bwMode="auto">
            <a:xfrm>
              <a:off x="2544" y="1576"/>
              <a:ext cx="1016" cy="400"/>
            </a:xfrm>
            <a:custGeom>
              <a:avLst/>
              <a:gdLst>
                <a:gd name="T0" fmla="*/ 0 w 1016"/>
                <a:gd name="T1" fmla="*/ 400 h 400"/>
                <a:gd name="T2" fmla="*/ 208 w 1016"/>
                <a:gd name="T3" fmla="*/ 152 h 400"/>
                <a:gd name="T4" fmla="*/ 632 w 1016"/>
                <a:gd name="T5" fmla="*/ 16 h 400"/>
                <a:gd name="T6" fmla="*/ 1016 w 1016"/>
                <a:gd name="T7" fmla="*/ 56 h 4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6"/>
                <a:gd name="T13" fmla="*/ 0 h 400"/>
                <a:gd name="T14" fmla="*/ 1016 w 1016"/>
                <a:gd name="T15" fmla="*/ 400 h 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6" h="400">
                  <a:moveTo>
                    <a:pt x="0" y="400"/>
                  </a:moveTo>
                  <a:cubicBezTo>
                    <a:pt x="51" y="308"/>
                    <a:pt x="103" y="216"/>
                    <a:pt x="208" y="152"/>
                  </a:cubicBezTo>
                  <a:cubicBezTo>
                    <a:pt x="313" y="88"/>
                    <a:pt x="497" y="32"/>
                    <a:pt x="632" y="16"/>
                  </a:cubicBezTo>
                  <a:cubicBezTo>
                    <a:pt x="767" y="0"/>
                    <a:pt x="936" y="48"/>
                    <a:pt x="1016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51" name="Freeform 35"/>
            <p:cNvSpPr>
              <a:spLocks/>
            </p:cNvSpPr>
            <p:nvPr/>
          </p:nvSpPr>
          <p:spPr bwMode="auto">
            <a:xfrm>
              <a:off x="2752" y="1777"/>
              <a:ext cx="832" cy="343"/>
            </a:xfrm>
            <a:custGeom>
              <a:avLst/>
              <a:gdLst>
                <a:gd name="T0" fmla="*/ 0 w 832"/>
                <a:gd name="T1" fmla="*/ 343 h 343"/>
                <a:gd name="T2" fmla="*/ 208 w 832"/>
                <a:gd name="T3" fmla="*/ 95 h 343"/>
                <a:gd name="T4" fmla="*/ 472 w 832"/>
                <a:gd name="T5" fmla="*/ 7 h 343"/>
                <a:gd name="T6" fmla="*/ 832 w 832"/>
                <a:gd name="T7" fmla="*/ 55 h 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2"/>
                <a:gd name="T13" fmla="*/ 0 h 343"/>
                <a:gd name="T14" fmla="*/ 832 w 832"/>
                <a:gd name="T15" fmla="*/ 343 h 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2" h="343">
                  <a:moveTo>
                    <a:pt x="0" y="343"/>
                  </a:moveTo>
                  <a:cubicBezTo>
                    <a:pt x="51" y="251"/>
                    <a:pt x="129" y="151"/>
                    <a:pt x="208" y="95"/>
                  </a:cubicBezTo>
                  <a:cubicBezTo>
                    <a:pt x="287" y="39"/>
                    <a:pt x="368" y="14"/>
                    <a:pt x="472" y="7"/>
                  </a:cubicBezTo>
                  <a:cubicBezTo>
                    <a:pt x="576" y="0"/>
                    <a:pt x="757" y="45"/>
                    <a:pt x="832" y="5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sp>
        <p:nvSpPr>
          <p:cNvPr id="26628" name="Text Box 37"/>
          <p:cNvSpPr txBox="1">
            <a:spLocks noChangeArrowheads="1"/>
          </p:cNvSpPr>
          <p:nvPr/>
        </p:nvSpPr>
        <p:spPr bwMode="auto">
          <a:xfrm>
            <a:off x="1978819" y="3132535"/>
            <a:ext cx="439544" cy="2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Lucida Sans Unicode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fr-FR" altLang="x-none" sz="1350" dirty="0">
                <a:solidFill>
                  <a:schemeClr val="tx1"/>
                </a:solidFill>
                <a:latin typeface="Comic Sans MS" charset="0"/>
              </a:rPr>
              <a:t>OG</a:t>
            </a:r>
          </a:p>
        </p:txBody>
      </p:sp>
      <p:sp>
        <p:nvSpPr>
          <p:cNvPr id="26629" name="Text Box 38"/>
          <p:cNvSpPr txBox="1">
            <a:spLocks noChangeArrowheads="1"/>
          </p:cNvSpPr>
          <p:nvPr/>
        </p:nvSpPr>
        <p:spPr bwMode="auto">
          <a:xfrm>
            <a:off x="2607470" y="4065985"/>
            <a:ext cx="413896" cy="2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Lucida Sans Unicode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fr-FR" altLang="x-none" sz="1350">
                <a:solidFill>
                  <a:schemeClr val="tx1"/>
                </a:solidFill>
                <a:latin typeface="Comic Sans MS" charset="0"/>
              </a:rPr>
              <a:t>VG</a:t>
            </a:r>
          </a:p>
        </p:txBody>
      </p:sp>
      <p:sp>
        <p:nvSpPr>
          <p:cNvPr id="26630" name="Text Box 39"/>
          <p:cNvSpPr txBox="1">
            <a:spLocks noChangeArrowheads="1"/>
          </p:cNvSpPr>
          <p:nvPr/>
        </p:nvSpPr>
        <p:spPr bwMode="auto">
          <a:xfrm>
            <a:off x="2712247" y="4027885"/>
            <a:ext cx="184731" cy="2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Lucida Sans Unicode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fr-FR" altLang="x-none" sz="135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26631" name="Text Box 40"/>
          <p:cNvSpPr txBox="1">
            <a:spLocks noChangeArrowheads="1"/>
          </p:cNvSpPr>
          <p:nvPr/>
        </p:nvSpPr>
        <p:spPr bwMode="auto">
          <a:xfrm>
            <a:off x="3121819" y="3005138"/>
            <a:ext cx="402674" cy="2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Lucida Sans Unicode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fr-FR" altLang="x-none" sz="1350">
                <a:solidFill>
                  <a:schemeClr val="tx1"/>
                </a:solidFill>
                <a:latin typeface="Comic Sans MS" charset="0"/>
              </a:rPr>
              <a:t>Ao</a:t>
            </a:r>
          </a:p>
        </p:txBody>
      </p:sp>
      <p:grpSp>
        <p:nvGrpSpPr>
          <p:cNvPr id="26632" name="Group 52"/>
          <p:cNvGrpSpPr>
            <a:grpSpLocks/>
          </p:cNvGrpSpPr>
          <p:nvPr/>
        </p:nvGrpSpPr>
        <p:grpSpPr bwMode="auto">
          <a:xfrm>
            <a:off x="4743450" y="2752727"/>
            <a:ext cx="3257550" cy="2428875"/>
            <a:chOff x="3024" y="1640"/>
            <a:chExt cx="2752" cy="2032"/>
          </a:xfrm>
        </p:grpSpPr>
        <p:sp>
          <p:nvSpPr>
            <p:cNvPr id="26633" name="Rectangle 42"/>
            <p:cNvSpPr>
              <a:spLocks noChangeArrowheads="1"/>
            </p:cNvSpPr>
            <p:nvPr/>
          </p:nvSpPr>
          <p:spPr bwMode="auto">
            <a:xfrm>
              <a:off x="3024" y="1640"/>
              <a:ext cx="2752" cy="20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7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Lucida Sans Unicode" charset="0"/>
                </a:defRPr>
              </a:lvl1pPr>
              <a:lvl2pPr marL="742950" indent="-285750">
                <a:lnSpc>
                  <a:spcPct val="87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charset="0"/>
                <a:buChar char="–"/>
                <a:defRPr sz="28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lnSpc>
                  <a:spcPct val="87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charset="0"/>
                <a:buChar char="•"/>
                <a:defRPr sz="24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lnSpc>
                  <a:spcPct val="87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Char char="–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lnSpc>
                  <a:spcPct val="87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endParaRPr lang="fr-FR" altLang="x-none" sz="1350">
                <a:solidFill>
                  <a:schemeClr val="bg1"/>
                </a:solidFill>
              </a:endParaRPr>
            </a:p>
          </p:txBody>
        </p:sp>
        <p:sp>
          <p:nvSpPr>
            <p:cNvPr id="26634" name="Freeform 43"/>
            <p:cNvSpPr>
              <a:spLocks/>
            </p:cNvSpPr>
            <p:nvPr/>
          </p:nvSpPr>
          <p:spPr bwMode="auto">
            <a:xfrm>
              <a:off x="3828" y="2400"/>
              <a:ext cx="778" cy="579"/>
            </a:xfrm>
            <a:custGeom>
              <a:avLst/>
              <a:gdLst>
                <a:gd name="T0" fmla="*/ 4 w 778"/>
                <a:gd name="T1" fmla="*/ 38 h 579"/>
                <a:gd name="T2" fmla="*/ 25 w 778"/>
                <a:gd name="T3" fmla="*/ 196 h 579"/>
                <a:gd name="T4" fmla="*/ 151 w 778"/>
                <a:gd name="T5" fmla="*/ 410 h 579"/>
                <a:gd name="T6" fmla="*/ 482 w 778"/>
                <a:gd name="T7" fmla="*/ 568 h 579"/>
                <a:gd name="T8" fmla="*/ 735 w 778"/>
                <a:gd name="T9" fmla="*/ 475 h 579"/>
                <a:gd name="T10" fmla="*/ 742 w 778"/>
                <a:gd name="T11" fmla="*/ 224 h 579"/>
                <a:gd name="T12" fmla="*/ 612 w 778"/>
                <a:gd name="T13" fmla="*/ 0 h 5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8"/>
                <a:gd name="T22" fmla="*/ 0 h 579"/>
                <a:gd name="T23" fmla="*/ 778 w 778"/>
                <a:gd name="T24" fmla="*/ 579 h 5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8" h="579">
                  <a:moveTo>
                    <a:pt x="4" y="38"/>
                  </a:moveTo>
                  <a:cubicBezTo>
                    <a:pt x="7" y="64"/>
                    <a:pt x="0" y="134"/>
                    <a:pt x="25" y="196"/>
                  </a:cubicBezTo>
                  <a:cubicBezTo>
                    <a:pt x="49" y="258"/>
                    <a:pt x="75" y="348"/>
                    <a:pt x="151" y="410"/>
                  </a:cubicBezTo>
                  <a:cubicBezTo>
                    <a:pt x="228" y="472"/>
                    <a:pt x="384" y="557"/>
                    <a:pt x="482" y="568"/>
                  </a:cubicBezTo>
                  <a:cubicBezTo>
                    <a:pt x="579" y="579"/>
                    <a:pt x="692" y="533"/>
                    <a:pt x="735" y="475"/>
                  </a:cubicBezTo>
                  <a:cubicBezTo>
                    <a:pt x="778" y="417"/>
                    <a:pt x="762" y="303"/>
                    <a:pt x="742" y="224"/>
                  </a:cubicBezTo>
                  <a:cubicBezTo>
                    <a:pt x="722" y="145"/>
                    <a:pt x="639" y="47"/>
                    <a:pt x="61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35" name="Freeform 44"/>
            <p:cNvSpPr>
              <a:spLocks/>
            </p:cNvSpPr>
            <p:nvPr/>
          </p:nvSpPr>
          <p:spPr bwMode="auto">
            <a:xfrm>
              <a:off x="3619" y="2232"/>
              <a:ext cx="1207" cy="999"/>
            </a:xfrm>
            <a:custGeom>
              <a:avLst/>
              <a:gdLst>
                <a:gd name="T0" fmla="*/ 15 w 1288"/>
                <a:gd name="T1" fmla="*/ 36 h 1311"/>
                <a:gd name="T2" fmla="*/ 31 w 1288"/>
                <a:gd name="T3" fmla="*/ 91 h 1311"/>
                <a:gd name="T4" fmla="*/ 200 w 1288"/>
                <a:gd name="T5" fmla="*/ 199 h 1311"/>
                <a:gd name="T6" fmla="*/ 442 w 1288"/>
                <a:gd name="T7" fmla="*/ 248 h 1311"/>
                <a:gd name="T8" fmla="*/ 670 w 1288"/>
                <a:gd name="T9" fmla="*/ 245 h 1311"/>
                <a:gd name="T10" fmla="*/ 832 w 1288"/>
                <a:gd name="T11" fmla="*/ 213 h 1311"/>
                <a:gd name="T12" fmla="*/ 865 w 1288"/>
                <a:gd name="T13" fmla="*/ 126 h 1311"/>
                <a:gd name="T14" fmla="*/ 789 w 1288"/>
                <a:gd name="T15" fmla="*/ 53 h 1311"/>
                <a:gd name="T16" fmla="*/ 675 w 1288"/>
                <a:gd name="T17" fmla="*/ 0 h 1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8"/>
                <a:gd name="T28" fmla="*/ 0 h 1311"/>
                <a:gd name="T29" fmla="*/ 1288 w 1288"/>
                <a:gd name="T30" fmla="*/ 1311 h 13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8" h="1311">
                  <a:moveTo>
                    <a:pt x="21" y="184"/>
                  </a:moveTo>
                  <a:cubicBezTo>
                    <a:pt x="25" y="229"/>
                    <a:pt x="0" y="325"/>
                    <a:pt x="45" y="464"/>
                  </a:cubicBezTo>
                  <a:cubicBezTo>
                    <a:pt x="90" y="603"/>
                    <a:pt x="192" y="881"/>
                    <a:pt x="293" y="1016"/>
                  </a:cubicBezTo>
                  <a:cubicBezTo>
                    <a:pt x="394" y="1151"/>
                    <a:pt x="537" y="1233"/>
                    <a:pt x="653" y="1272"/>
                  </a:cubicBezTo>
                  <a:cubicBezTo>
                    <a:pt x="769" y="1311"/>
                    <a:pt x="893" y="1279"/>
                    <a:pt x="989" y="1248"/>
                  </a:cubicBezTo>
                  <a:cubicBezTo>
                    <a:pt x="1085" y="1217"/>
                    <a:pt x="1181" y="1189"/>
                    <a:pt x="1229" y="1088"/>
                  </a:cubicBezTo>
                  <a:cubicBezTo>
                    <a:pt x="1277" y="987"/>
                    <a:pt x="1288" y="776"/>
                    <a:pt x="1277" y="640"/>
                  </a:cubicBezTo>
                  <a:cubicBezTo>
                    <a:pt x="1266" y="504"/>
                    <a:pt x="1212" y="379"/>
                    <a:pt x="1165" y="272"/>
                  </a:cubicBezTo>
                  <a:cubicBezTo>
                    <a:pt x="1118" y="165"/>
                    <a:pt x="1032" y="56"/>
                    <a:pt x="997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36" name="Freeform 45"/>
            <p:cNvSpPr>
              <a:spLocks/>
            </p:cNvSpPr>
            <p:nvPr/>
          </p:nvSpPr>
          <p:spPr bwMode="auto">
            <a:xfrm>
              <a:off x="4415" y="2240"/>
              <a:ext cx="67" cy="240"/>
            </a:xfrm>
            <a:custGeom>
              <a:avLst/>
              <a:gdLst>
                <a:gd name="T0" fmla="*/ 47 w 72"/>
                <a:gd name="T1" fmla="*/ 240 h 240"/>
                <a:gd name="T2" fmla="*/ 0 w 72"/>
                <a:gd name="T3" fmla="*/ 88 h 240"/>
                <a:gd name="T4" fmla="*/ 47 w 72"/>
                <a:gd name="T5" fmla="*/ 0 h 240"/>
                <a:gd name="T6" fmla="*/ 0 60000 65536"/>
                <a:gd name="T7" fmla="*/ 0 60000 65536"/>
                <a:gd name="T8" fmla="*/ 0 60000 65536"/>
                <a:gd name="T9" fmla="*/ 0 w 72"/>
                <a:gd name="T10" fmla="*/ 0 h 240"/>
                <a:gd name="T11" fmla="*/ 72 w 7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240">
                  <a:moveTo>
                    <a:pt x="72" y="240"/>
                  </a:moveTo>
                  <a:cubicBezTo>
                    <a:pt x="60" y="215"/>
                    <a:pt x="0" y="128"/>
                    <a:pt x="0" y="88"/>
                  </a:cubicBezTo>
                  <a:cubicBezTo>
                    <a:pt x="0" y="48"/>
                    <a:pt x="57" y="18"/>
                    <a:pt x="72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37" name="Freeform 46"/>
            <p:cNvSpPr>
              <a:spLocks/>
            </p:cNvSpPr>
            <p:nvPr/>
          </p:nvSpPr>
          <p:spPr bwMode="auto">
            <a:xfrm>
              <a:off x="4134" y="2120"/>
              <a:ext cx="236" cy="155"/>
            </a:xfrm>
            <a:custGeom>
              <a:avLst/>
              <a:gdLst>
                <a:gd name="T0" fmla="*/ 0 w 256"/>
                <a:gd name="T1" fmla="*/ 2723 h 83"/>
                <a:gd name="T2" fmla="*/ 107 w 256"/>
                <a:gd name="T3" fmla="*/ 3040 h 83"/>
                <a:gd name="T4" fmla="*/ 158 w 256"/>
                <a:gd name="T5" fmla="*/ 0 h 83"/>
                <a:gd name="T6" fmla="*/ 0 60000 65536"/>
                <a:gd name="T7" fmla="*/ 0 60000 65536"/>
                <a:gd name="T8" fmla="*/ 0 60000 65536"/>
                <a:gd name="T9" fmla="*/ 0 w 256"/>
                <a:gd name="T10" fmla="*/ 0 h 83"/>
                <a:gd name="T11" fmla="*/ 256 w 256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6" h="83">
                  <a:moveTo>
                    <a:pt x="0" y="64"/>
                  </a:moveTo>
                  <a:cubicBezTo>
                    <a:pt x="29" y="65"/>
                    <a:pt x="133" y="83"/>
                    <a:pt x="176" y="72"/>
                  </a:cubicBezTo>
                  <a:cubicBezTo>
                    <a:pt x="219" y="61"/>
                    <a:pt x="239" y="15"/>
                    <a:pt x="256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38" name="Freeform 47"/>
            <p:cNvSpPr>
              <a:spLocks/>
            </p:cNvSpPr>
            <p:nvPr/>
          </p:nvSpPr>
          <p:spPr bwMode="auto">
            <a:xfrm>
              <a:off x="3373" y="1723"/>
              <a:ext cx="884" cy="852"/>
            </a:xfrm>
            <a:custGeom>
              <a:avLst/>
              <a:gdLst>
                <a:gd name="T0" fmla="*/ 494 w 956"/>
                <a:gd name="T1" fmla="*/ 845 h 852"/>
                <a:gd name="T2" fmla="*/ 410 w 956"/>
                <a:gd name="T3" fmla="*/ 733 h 852"/>
                <a:gd name="T4" fmla="*/ 278 w 956"/>
                <a:gd name="T5" fmla="*/ 677 h 852"/>
                <a:gd name="T6" fmla="*/ 120 w 956"/>
                <a:gd name="T7" fmla="*/ 669 h 852"/>
                <a:gd name="T8" fmla="*/ 19 w 956"/>
                <a:gd name="T9" fmla="*/ 477 h 852"/>
                <a:gd name="T10" fmla="*/ 6 w 956"/>
                <a:gd name="T11" fmla="*/ 333 h 852"/>
                <a:gd name="T12" fmla="*/ 44 w 956"/>
                <a:gd name="T13" fmla="*/ 181 h 852"/>
                <a:gd name="T14" fmla="*/ 120 w 956"/>
                <a:gd name="T15" fmla="*/ 61 h 852"/>
                <a:gd name="T16" fmla="*/ 304 w 956"/>
                <a:gd name="T17" fmla="*/ 5 h 852"/>
                <a:gd name="T18" fmla="*/ 489 w 956"/>
                <a:gd name="T19" fmla="*/ 93 h 852"/>
                <a:gd name="T20" fmla="*/ 584 w 956"/>
                <a:gd name="T21" fmla="*/ 261 h 852"/>
                <a:gd name="T22" fmla="*/ 570 w 956"/>
                <a:gd name="T23" fmla="*/ 557 h 852"/>
                <a:gd name="T24" fmla="*/ 505 w 956"/>
                <a:gd name="T25" fmla="*/ 693 h 852"/>
                <a:gd name="T26" fmla="*/ 494 w 956"/>
                <a:gd name="T27" fmla="*/ 845 h 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56"/>
                <a:gd name="T43" fmla="*/ 0 h 852"/>
                <a:gd name="T44" fmla="*/ 956 w 956"/>
                <a:gd name="T45" fmla="*/ 852 h 8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56" h="852">
                  <a:moveTo>
                    <a:pt x="791" y="845"/>
                  </a:moveTo>
                  <a:cubicBezTo>
                    <a:pt x="766" y="852"/>
                    <a:pt x="712" y="761"/>
                    <a:pt x="655" y="733"/>
                  </a:cubicBezTo>
                  <a:cubicBezTo>
                    <a:pt x="598" y="705"/>
                    <a:pt x="524" y="688"/>
                    <a:pt x="447" y="677"/>
                  </a:cubicBezTo>
                  <a:cubicBezTo>
                    <a:pt x="370" y="666"/>
                    <a:pt x="260" y="702"/>
                    <a:pt x="191" y="669"/>
                  </a:cubicBezTo>
                  <a:cubicBezTo>
                    <a:pt x="122" y="636"/>
                    <a:pt x="62" y="533"/>
                    <a:pt x="31" y="477"/>
                  </a:cubicBezTo>
                  <a:cubicBezTo>
                    <a:pt x="0" y="421"/>
                    <a:pt x="0" y="382"/>
                    <a:pt x="7" y="333"/>
                  </a:cubicBezTo>
                  <a:cubicBezTo>
                    <a:pt x="14" y="284"/>
                    <a:pt x="40" y="226"/>
                    <a:pt x="71" y="181"/>
                  </a:cubicBezTo>
                  <a:cubicBezTo>
                    <a:pt x="102" y="136"/>
                    <a:pt x="122" y="90"/>
                    <a:pt x="191" y="61"/>
                  </a:cubicBezTo>
                  <a:cubicBezTo>
                    <a:pt x="260" y="32"/>
                    <a:pt x="388" y="0"/>
                    <a:pt x="487" y="5"/>
                  </a:cubicBezTo>
                  <a:cubicBezTo>
                    <a:pt x="586" y="10"/>
                    <a:pt x="708" y="50"/>
                    <a:pt x="783" y="93"/>
                  </a:cubicBezTo>
                  <a:cubicBezTo>
                    <a:pt x="858" y="136"/>
                    <a:pt x="914" y="184"/>
                    <a:pt x="935" y="261"/>
                  </a:cubicBezTo>
                  <a:cubicBezTo>
                    <a:pt x="956" y="338"/>
                    <a:pt x="932" y="485"/>
                    <a:pt x="911" y="557"/>
                  </a:cubicBezTo>
                  <a:cubicBezTo>
                    <a:pt x="890" y="629"/>
                    <a:pt x="827" y="645"/>
                    <a:pt x="807" y="693"/>
                  </a:cubicBezTo>
                  <a:cubicBezTo>
                    <a:pt x="787" y="741"/>
                    <a:pt x="815" y="831"/>
                    <a:pt x="791" y="84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39" name="Freeform 48"/>
            <p:cNvSpPr>
              <a:spLocks/>
            </p:cNvSpPr>
            <p:nvPr/>
          </p:nvSpPr>
          <p:spPr bwMode="auto">
            <a:xfrm>
              <a:off x="3427" y="1769"/>
              <a:ext cx="773" cy="631"/>
            </a:xfrm>
            <a:custGeom>
              <a:avLst/>
              <a:gdLst>
                <a:gd name="T0" fmla="*/ 243 w 836"/>
                <a:gd name="T1" fmla="*/ 631 h 631"/>
                <a:gd name="T2" fmla="*/ 67 w 836"/>
                <a:gd name="T3" fmla="*/ 551 h 631"/>
                <a:gd name="T4" fmla="*/ 13 w 836"/>
                <a:gd name="T5" fmla="*/ 271 h 631"/>
                <a:gd name="T6" fmla="*/ 141 w 836"/>
                <a:gd name="T7" fmla="*/ 39 h 631"/>
                <a:gd name="T8" fmla="*/ 343 w 836"/>
                <a:gd name="T9" fmla="*/ 39 h 631"/>
                <a:gd name="T10" fmla="*/ 468 w 836"/>
                <a:gd name="T11" fmla="*/ 143 h 631"/>
                <a:gd name="T12" fmla="*/ 502 w 836"/>
                <a:gd name="T13" fmla="*/ 271 h 631"/>
                <a:gd name="T14" fmla="*/ 498 w 836"/>
                <a:gd name="T15" fmla="*/ 447 h 631"/>
                <a:gd name="T16" fmla="*/ 522 w 836"/>
                <a:gd name="T17" fmla="*/ 527 h 6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6"/>
                <a:gd name="T28" fmla="*/ 0 h 631"/>
                <a:gd name="T29" fmla="*/ 836 w 836"/>
                <a:gd name="T30" fmla="*/ 631 h 6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6" h="631">
                  <a:moveTo>
                    <a:pt x="388" y="631"/>
                  </a:moveTo>
                  <a:cubicBezTo>
                    <a:pt x="280" y="623"/>
                    <a:pt x="169" y="611"/>
                    <a:pt x="108" y="551"/>
                  </a:cubicBezTo>
                  <a:cubicBezTo>
                    <a:pt x="47" y="491"/>
                    <a:pt x="0" y="356"/>
                    <a:pt x="20" y="271"/>
                  </a:cubicBezTo>
                  <a:cubicBezTo>
                    <a:pt x="40" y="186"/>
                    <a:pt x="140" y="78"/>
                    <a:pt x="228" y="39"/>
                  </a:cubicBezTo>
                  <a:cubicBezTo>
                    <a:pt x="316" y="0"/>
                    <a:pt x="461" y="22"/>
                    <a:pt x="548" y="39"/>
                  </a:cubicBezTo>
                  <a:cubicBezTo>
                    <a:pt x="635" y="56"/>
                    <a:pt x="705" y="104"/>
                    <a:pt x="748" y="143"/>
                  </a:cubicBezTo>
                  <a:cubicBezTo>
                    <a:pt x="791" y="182"/>
                    <a:pt x="796" y="220"/>
                    <a:pt x="804" y="271"/>
                  </a:cubicBezTo>
                  <a:cubicBezTo>
                    <a:pt x="812" y="322"/>
                    <a:pt x="791" y="404"/>
                    <a:pt x="796" y="447"/>
                  </a:cubicBezTo>
                  <a:cubicBezTo>
                    <a:pt x="801" y="490"/>
                    <a:pt x="831" y="515"/>
                    <a:pt x="836" y="5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40" name="Freeform 49"/>
            <p:cNvSpPr>
              <a:spLocks/>
            </p:cNvSpPr>
            <p:nvPr/>
          </p:nvSpPr>
          <p:spPr bwMode="auto">
            <a:xfrm>
              <a:off x="4248" y="1760"/>
              <a:ext cx="961" cy="496"/>
            </a:xfrm>
            <a:custGeom>
              <a:avLst/>
              <a:gdLst>
                <a:gd name="T0" fmla="*/ 0 w 961"/>
                <a:gd name="T1" fmla="*/ 496 h 496"/>
                <a:gd name="T2" fmla="*/ 194 w 961"/>
                <a:gd name="T3" fmla="*/ 176 h 496"/>
                <a:gd name="T4" fmla="*/ 597 w 961"/>
                <a:gd name="T5" fmla="*/ 19 h 496"/>
                <a:gd name="T6" fmla="*/ 961 w 961"/>
                <a:gd name="T7" fmla="*/ 65 h 4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496"/>
                <a:gd name="T14" fmla="*/ 961 w 961"/>
                <a:gd name="T15" fmla="*/ 496 h 4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496">
                  <a:moveTo>
                    <a:pt x="0" y="496"/>
                  </a:moveTo>
                  <a:cubicBezTo>
                    <a:pt x="31" y="443"/>
                    <a:pt x="95" y="255"/>
                    <a:pt x="194" y="176"/>
                  </a:cubicBezTo>
                  <a:cubicBezTo>
                    <a:pt x="293" y="97"/>
                    <a:pt x="469" y="37"/>
                    <a:pt x="597" y="19"/>
                  </a:cubicBezTo>
                  <a:cubicBezTo>
                    <a:pt x="725" y="0"/>
                    <a:pt x="885" y="56"/>
                    <a:pt x="961" y="6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41" name="Freeform 50"/>
            <p:cNvSpPr>
              <a:spLocks/>
            </p:cNvSpPr>
            <p:nvPr/>
          </p:nvSpPr>
          <p:spPr bwMode="auto">
            <a:xfrm>
              <a:off x="4424" y="2033"/>
              <a:ext cx="783" cy="335"/>
            </a:xfrm>
            <a:custGeom>
              <a:avLst/>
              <a:gdLst>
                <a:gd name="T0" fmla="*/ 0 w 783"/>
                <a:gd name="T1" fmla="*/ 335 h 335"/>
                <a:gd name="T2" fmla="*/ 206 w 783"/>
                <a:gd name="T3" fmla="*/ 88 h 335"/>
                <a:gd name="T4" fmla="*/ 450 w 783"/>
                <a:gd name="T5" fmla="*/ 7 h 335"/>
                <a:gd name="T6" fmla="*/ 783 w 783"/>
                <a:gd name="T7" fmla="*/ 51 h 3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3"/>
                <a:gd name="T13" fmla="*/ 0 h 335"/>
                <a:gd name="T14" fmla="*/ 783 w 783"/>
                <a:gd name="T15" fmla="*/ 335 h 3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3" h="335">
                  <a:moveTo>
                    <a:pt x="0" y="335"/>
                  </a:moveTo>
                  <a:cubicBezTo>
                    <a:pt x="34" y="295"/>
                    <a:pt x="131" y="143"/>
                    <a:pt x="206" y="88"/>
                  </a:cubicBezTo>
                  <a:cubicBezTo>
                    <a:pt x="281" y="33"/>
                    <a:pt x="354" y="13"/>
                    <a:pt x="450" y="7"/>
                  </a:cubicBezTo>
                  <a:cubicBezTo>
                    <a:pt x="546" y="0"/>
                    <a:pt x="714" y="42"/>
                    <a:pt x="783" y="5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642" name="Freeform 51"/>
            <p:cNvSpPr>
              <a:spLocks/>
            </p:cNvSpPr>
            <p:nvPr/>
          </p:nvSpPr>
          <p:spPr bwMode="auto">
            <a:xfrm>
              <a:off x="4268" y="1904"/>
              <a:ext cx="596" cy="840"/>
            </a:xfrm>
            <a:custGeom>
              <a:avLst/>
              <a:gdLst>
                <a:gd name="T0" fmla="*/ 60 w 596"/>
                <a:gd name="T1" fmla="*/ 840 h 840"/>
                <a:gd name="T2" fmla="*/ 12 w 596"/>
                <a:gd name="T3" fmla="*/ 528 h 840"/>
                <a:gd name="T4" fmla="*/ 132 w 596"/>
                <a:gd name="T5" fmla="*/ 264 h 840"/>
                <a:gd name="T6" fmla="*/ 228 w 596"/>
                <a:gd name="T7" fmla="*/ 160 h 840"/>
                <a:gd name="T8" fmla="*/ 332 w 596"/>
                <a:gd name="T9" fmla="*/ 72 h 840"/>
                <a:gd name="T10" fmla="*/ 596 w 596"/>
                <a:gd name="T11" fmla="*/ 0 h 8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840"/>
                <a:gd name="T20" fmla="*/ 596 w 596"/>
                <a:gd name="T21" fmla="*/ 840 h 8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840">
                  <a:moveTo>
                    <a:pt x="60" y="840"/>
                  </a:moveTo>
                  <a:cubicBezTo>
                    <a:pt x="52" y="788"/>
                    <a:pt x="0" y="624"/>
                    <a:pt x="12" y="528"/>
                  </a:cubicBezTo>
                  <a:cubicBezTo>
                    <a:pt x="24" y="432"/>
                    <a:pt x="96" y="325"/>
                    <a:pt x="132" y="264"/>
                  </a:cubicBezTo>
                  <a:cubicBezTo>
                    <a:pt x="168" y="203"/>
                    <a:pt x="195" y="192"/>
                    <a:pt x="228" y="160"/>
                  </a:cubicBezTo>
                  <a:cubicBezTo>
                    <a:pt x="261" y="128"/>
                    <a:pt x="271" y="99"/>
                    <a:pt x="332" y="72"/>
                  </a:cubicBezTo>
                  <a:cubicBezTo>
                    <a:pt x="393" y="45"/>
                    <a:pt x="541" y="15"/>
                    <a:pt x="596" y="0"/>
                  </a:cubicBezTo>
                </a:path>
              </a:pathLst>
            </a:custGeom>
            <a:noFill/>
            <a:ln w="825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826698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909185"/>
            <a:ext cx="76835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Rôle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l’ETT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dans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les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états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chocs?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52400" y="3723217"/>
            <a:ext cx="6483570" cy="5206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Caractériser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l’état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choc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évaluer</a:t>
            </a:r>
            <a:endParaRPr lang="en-US" altLang="zh-CN" sz="3204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590800" y="4168987"/>
            <a:ext cx="3148170" cy="45980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les </a:t>
            </a:r>
            <a:r>
              <a:rPr lang="en-US" altLang="zh-CN" sz="3206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intrications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+++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28600" y="4883997"/>
            <a:ext cx="29083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Etiologique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+++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0E9A8-3E80-174B-88D9-0E8A4B6EDA83}"/>
              </a:ext>
            </a:extLst>
          </p:cNvPr>
          <p:cNvSpPr/>
          <p:nvPr/>
        </p:nvSpPr>
        <p:spPr>
          <a:xfrm>
            <a:off x="152400" y="5345007"/>
            <a:ext cx="2798138" cy="1515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0" dirty="0" err="1">
                <a:cs typeface="Times New Roman" pitchFamily="18" charset="0"/>
              </a:rPr>
              <a:t>Traitement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ts val="37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Moyens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37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Efficacité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3200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B438DC-DCF3-194E-942A-F09570455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35"/>
            <a:ext cx="9035527" cy="16756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3B6855-AA29-1546-A27F-7299B627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72868"/>
            <a:ext cx="8564880" cy="517585"/>
          </a:xfrm>
          <a:prstGeom prst="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57B1C5-AA4D-904F-93D9-23CEF6325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48" y="3578586"/>
            <a:ext cx="2443051" cy="32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18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444500"/>
            <a:ext cx="7251700" cy="152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787400" algn="l"/>
                <a:tab pos="1130300" algn="l"/>
              </a:tabLst>
            </a:pPr>
            <a:r>
              <a:rPr lang="en-US" altLang="zh-CN" dirty="0"/>
              <a:t>	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1.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</a:p>
          <a:p>
            <a:pPr>
              <a:lnSpc>
                <a:spcPts val="3800"/>
              </a:lnSpc>
              <a:tabLst>
                <a:tab pos="787400" algn="l"/>
                <a:tab pos="1130300" algn="l"/>
              </a:tabLst>
            </a:pPr>
            <a:r>
              <a:rPr lang="en-US" altLang="zh-CN" dirty="0"/>
              <a:t>		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(en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amines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perfusées)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100"/>
              </a:lnSpc>
              <a:tabLst>
                <a:tab pos="787400" algn="l"/>
                <a:tab pos="1130300" algn="l"/>
              </a:tabLst>
            </a:pPr>
            <a:r>
              <a:rPr lang="en-US" altLang="zh-CN" sz="21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1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Cœur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gauche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003300" y="1981200"/>
            <a:ext cx="139700" cy="180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282700" y="2019300"/>
            <a:ext cx="3860800" cy="177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télédiastolique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VG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FEVG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globale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Troubles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cinétique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segmentaire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Index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(Deb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Card/Surf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Corp)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remplissage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Recherche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d’obstacle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cœur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gauche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0" y="3759200"/>
            <a:ext cx="15875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/>
            </a:pPr>
            <a:r>
              <a:rPr lang="en-US" altLang="zh-CN" sz="21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1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Cœur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droit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003300" y="4152900"/>
            <a:ext cx="139700" cy="180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282700" y="4191000"/>
            <a:ext cx="3111500" cy="177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systolique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télédiastolique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Septum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paradoxal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pulmonaire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Veine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cave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inf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Analyse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péricarde</a:t>
            </a:r>
          </a:p>
        </p:txBody>
      </p:sp>
    </p:spTree>
    <p:extLst>
      <p:ext uri="{BB962C8B-B14F-4D97-AF65-F5344CB8AC3E}">
        <p14:creationId xmlns:p14="http://schemas.microsoft.com/office/powerpoint/2010/main" val="3043524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6700" y="3060700"/>
            <a:ext cx="2311400" cy="17399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6700" y="4927600"/>
            <a:ext cx="2400300" cy="1803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71500" y="469900"/>
            <a:ext cx="7975600" cy="87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                <a:tab pos="1460500" algn="l"/>
              </a:tabLst>
            </a:pP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1.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gauche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(IC)</a:t>
            </a:r>
          </a:p>
          <a:p>
            <a:pPr>
              <a:lnSpc>
                <a:spcPts val="3300"/>
              </a:lnSpc>
              <a:tabLst>
                <a:tab pos="1460500" algn="l"/>
              </a:tabLst>
            </a:pPr>
            <a:r>
              <a:rPr lang="en-US" altLang="zh-CN" dirty="0"/>
              <a:t>	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(en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amines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perfusées)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1638300"/>
            <a:ext cx="114300" cy="161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7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89000" y="1689100"/>
            <a:ext cx="5194300" cy="157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télédiastolique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VG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7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FEVG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globale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Troubles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cinétique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segmentaire</a:t>
            </a:r>
          </a:p>
          <a:p>
            <a:pPr>
              <a:lnSpc>
                <a:spcPts val="3200"/>
              </a:lnSpc>
              <a:tabLst/>
            </a:pPr>
            <a:r>
              <a:rPr lang="en-US" altLang="zh-CN" sz="2700" u="sng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Index cardiaque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(Deb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Card/Surf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Corp)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46100" y="3733800"/>
            <a:ext cx="5448300" cy="182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342900" algn="l"/>
                <a:tab pos="457200" algn="l"/>
              </a:tabLst>
            </a:pPr>
            <a:r>
              <a:rPr lang="en-US" altLang="zh-CN" dirty="0"/>
              <a:t>		</a:t>
            </a:r>
            <a:r>
              <a:rPr lang="en-US" altLang="zh-CN" sz="24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Débit: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(D</a:t>
            </a:r>
            <a:r>
              <a:rPr lang="en-US" altLang="zh-CN" sz="15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/4))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ITVAo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FC</a:t>
            </a:r>
          </a:p>
          <a:p>
            <a:pPr>
              <a:lnSpc>
                <a:spcPts val="2800"/>
              </a:lnSpc>
              <a:tabLst>
                <a:tab pos="342900" algn="l"/>
                <a:tab pos="457200" algn="l"/>
              </a:tabLst>
            </a:pPr>
            <a:r>
              <a:rPr lang="en-US" altLang="zh-CN" dirty="0"/>
              <a:t>	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ITVAo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normale: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20+/-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3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cm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100"/>
              </a:lnSpc>
              <a:tabLst>
                <a:tab pos="342900" algn="l"/>
                <a:tab pos="457200" algn="l"/>
              </a:tabLst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remplissage,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estimation</a:t>
            </a:r>
          </a:p>
          <a:p>
            <a:pPr>
              <a:lnSpc>
                <a:spcPts val="2500"/>
              </a:lnSpc>
              <a:tabLst>
                <a:tab pos="342900" algn="l"/>
                <a:tab pos="457200" algn="l"/>
              </a:tabLst>
            </a:pPr>
            <a:r>
              <a:rPr lang="en-US" altLang="zh-CN" dirty="0"/>
              <a:t>	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fiable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u="sng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Pcap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003300" y="5943600"/>
            <a:ext cx="39878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E/Ea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&gt;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15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=&gt;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PCap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&gt;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mmHg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7429500" y="3721100"/>
            <a:ext cx="101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7645400" y="6083300"/>
            <a:ext cx="215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Ea</a:t>
            </a:r>
          </a:p>
        </p:txBody>
      </p:sp>
    </p:spTree>
    <p:extLst>
      <p:ext uri="{BB962C8B-B14F-4D97-AF65-F5344CB8AC3E}">
        <p14:creationId xmlns:p14="http://schemas.microsoft.com/office/powerpoint/2010/main" val="3143296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9756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1.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gauche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(IC)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006600" y="977900"/>
            <a:ext cx="50419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(en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amines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perfusées)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1663700"/>
            <a:ext cx="76073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Recherche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d’un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obstacle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fonctionnement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89000" y="2222500"/>
            <a:ext cx="2654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cœur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gauche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003300" y="2730500"/>
            <a:ext cx="71628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Pathologies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valvulaires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aigues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(rupture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cordage,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282700" y="3200400"/>
            <a:ext cx="65278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endocardite,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thrombose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valve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mécanique)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003300" y="3695700"/>
            <a:ext cx="3200400" cy="142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279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Dissection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aortique,</a:t>
            </a:r>
          </a:p>
          <a:p>
            <a:pPr>
              <a:lnSpc>
                <a:spcPts val="40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Myxome,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thrombus,</a:t>
            </a:r>
          </a:p>
          <a:p>
            <a:pPr>
              <a:lnSpc>
                <a:spcPts val="40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CIV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post-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infarctus…</a:t>
            </a:r>
          </a:p>
        </p:txBody>
      </p:sp>
    </p:spTree>
    <p:extLst>
      <p:ext uri="{BB962C8B-B14F-4D97-AF65-F5344CB8AC3E}">
        <p14:creationId xmlns:p14="http://schemas.microsoft.com/office/powerpoint/2010/main" val="4259011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300" y="1625600"/>
            <a:ext cx="50927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/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systolique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visuelle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68300" y="2120900"/>
            <a:ext cx="82931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/>
            </a:pPr>
            <a:r>
              <a:rPr lang="en-US" altLang="zh-CN" sz="30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Onde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(Doppler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tissulaire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l’anneau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tricuspide)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11200" y="2590800"/>
            <a:ext cx="22352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(N&gt;10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cm/sec)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68300" y="3035300"/>
            <a:ext cx="46863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/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télédiastolique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25500" y="3543300"/>
            <a:ext cx="48768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60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Dilatation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modérée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si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VD/VG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&gt;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0,6</a:t>
            </a:r>
          </a:p>
          <a:p>
            <a:pPr>
              <a:lnSpc>
                <a:spcPts val="3400"/>
              </a:lnSpc>
              <a:tabLst/>
            </a:pPr>
            <a:r>
              <a:rPr lang="en-US" altLang="zh-CN" sz="26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Dilatation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sévère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si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VD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&gt;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VG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68300" y="4419600"/>
            <a:ext cx="31242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/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Septum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paradoxal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68300" y="4940300"/>
            <a:ext cx="49911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/>
            </a:pPr>
            <a:r>
              <a:rPr lang="en-US" altLang="zh-CN" sz="30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pulmonaire</a:t>
            </a:r>
          </a:p>
          <a:p>
            <a:pPr>
              <a:lnSpc>
                <a:spcPts val="3900"/>
              </a:lnSpc>
              <a:tabLst/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Veine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cave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inférieure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60400" y="342900"/>
            <a:ext cx="78105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1.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droite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676400" y="876300"/>
            <a:ext cx="57785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(en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amines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perfusées)</a:t>
            </a:r>
          </a:p>
        </p:txBody>
      </p:sp>
    </p:spTree>
    <p:extLst>
      <p:ext uri="{BB962C8B-B14F-4D97-AF65-F5344CB8AC3E}">
        <p14:creationId xmlns:p14="http://schemas.microsoft.com/office/powerpoint/2010/main" val="3229842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6700" y="1485900"/>
            <a:ext cx="3543300" cy="5029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46200" y="622300"/>
            <a:ext cx="64262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L’épanchement</a:t>
            </a:r>
            <a:r>
              <a:rPr lang="en-US" altLang="zh-CN" sz="44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péricardique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44500" y="1587500"/>
            <a:ext cx="22479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Tamponnade: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901700" y="1993900"/>
            <a:ext cx="36068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évaluation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volume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mais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181100" y="2336800"/>
            <a:ext cx="33020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vitesse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constitution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+++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901700" y="2654300"/>
            <a:ext cx="36576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suivi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l’épanchement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+++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901700" y="3022600"/>
            <a:ext cx="42545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collapsus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diastolique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cavités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181100" y="3365500"/>
            <a:ext cx="8509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droites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901700" y="3683000"/>
            <a:ext cx="43180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dilatation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VCI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perte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181100" y="4013200"/>
            <a:ext cx="15367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collapsibilité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901700" y="4343400"/>
            <a:ext cx="30861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guidage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ponction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901700" y="4711700"/>
            <a:ext cx="39116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Variation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respiratoire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flux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358900" y="5080000"/>
            <a:ext cx="37465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Augmentation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inspi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flux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droits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Diminution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inspi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flux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gauches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587500" y="5651500"/>
            <a:ext cx="584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(30%)</a:t>
            </a:r>
          </a:p>
        </p:txBody>
      </p:sp>
    </p:spTree>
    <p:extLst>
      <p:ext uri="{BB962C8B-B14F-4D97-AF65-F5344CB8AC3E}">
        <p14:creationId xmlns:p14="http://schemas.microsoft.com/office/powerpoint/2010/main" val="1517266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100" y="1841500"/>
            <a:ext cx="4889500" cy="3810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431800"/>
            <a:ext cx="6756400" cy="1231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1282700" algn="l"/>
              </a:tabLst>
            </a:pPr>
            <a:r>
              <a:rPr lang="en-US" altLang="zh-CN" dirty="0"/>
              <a:t>	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2.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volémie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(PVC)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700"/>
              </a:lnSpc>
              <a:tabLst>
                <a:tab pos="1282700" algn="l"/>
              </a:tabLst>
            </a:pPr>
            <a:r>
              <a:rPr lang="en-US" altLang="zh-CN" sz="30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Notion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«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pré-charge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dépendance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»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0" y="5778500"/>
            <a:ext cx="76962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>
                <a:tab pos="342900" algn="l"/>
              </a:tabLst>
            </a:pPr>
            <a:r>
              <a:rPr lang="en-US" altLang="zh-CN" sz="30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tout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n’est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pas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connaître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mais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prédire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l’effet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d’un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remplissage…</a:t>
            </a:r>
          </a:p>
        </p:txBody>
      </p:sp>
    </p:spTree>
    <p:extLst>
      <p:ext uri="{BB962C8B-B14F-4D97-AF65-F5344CB8AC3E}">
        <p14:creationId xmlns:p14="http://schemas.microsoft.com/office/powerpoint/2010/main" val="3419228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624449" y="2212975"/>
            <a:ext cx="823976" cy="1895475"/>
          </a:xfrm>
          <a:custGeom>
            <a:avLst/>
            <a:gdLst>
              <a:gd name="connsiteX0" fmla="*/ 19050 w 823976"/>
              <a:gd name="connsiteY0" fmla="*/ 19050 h 1895475"/>
              <a:gd name="connsiteX1" fmla="*/ 411988 w 823976"/>
              <a:gd name="connsiteY1" fmla="*/ 84582 h 1895475"/>
              <a:gd name="connsiteX2" fmla="*/ 411988 w 823976"/>
              <a:gd name="connsiteY2" fmla="*/ 84582 h 1895475"/>
              <a:gd name="connsiteX3" fmla="*/ 411988 w 823976"/>
              <a:gd name="connsiteY3" fmla="*/ 84582 h 1895475"/>
              <a:gd name="connsiteX4" fmla="*/ 411988 w 823976"/>
              <a:gd name="connsiteY4" fmla="*/ 882269 h 1895475"/>
              <a:gd name="connsiteX5" fmla="*/ 804926 w 823976"/>
              <a:gd name="connsiteY5" fmla="*/ 947801 h 1895475"/>
              <a:gd name="connsiteX6" fmla="*/ 804926 w 823976"/>
              <a:gd name="connsiteY6" fmla="*/ 947801 h 1895475"/>
              <a:gd name="connsiteX7" fmla="*/ 804926 w 823976"/>
              <a:gd name="connsiteY7" fmla="*/ 947801 h 1895475"/>
              <a:gd name="connsiteX8" fmla="*/ 411988 w 823976"/>
              <a:gd name="connsiteY8" fmla="*/ 1013206 h 1895475"/>
              <a:gd name="connsiteX9" fmla="*/ 411988 w 823976"/>
              <a:gd name="connsiteY9" fmla="*/ 1013206 h 1895475"/>
              <a:gd name="connsiteX10" fmla="*/ 411988 w 823976"/>
              <a:gd name="connsiteY10" fmla="*/ 1810893 h 1895475"/>
              <a:gd name="connsiteX11" fmla="*/ 411988 w 823976"/>
              <a:gd name="connsiteY11" fmla="*/ 1810893 h 1895475"/>
              <a:gd name="connsiteX12" fmla="*/ 19177 w 823976"/>
              <a:gd name="connsiteY12" fmla="*/ 1876425 h 1895475"/>
              <a:gd name="connsiteX13" fmla="*/ 19177 w 823976"/>
              <a:gd name="connsiteY13" fmla="*/ 1876425 h 18954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823976" h="1895475">
                <a:moveTo>
                  <a:pt x="19050" y="19050"/>
                </a:moveTo>
                <a:cubicBezTo>
                  <a:pt x="236092" y="19050"/>
                  <a:pt x="411988" y="48386"/>
                  <a:pt x="411988" y="84582"/>
                </a:cubicBezTo>
                <a:cubicBezTo>
                  <a:pt x="411988" y="84582"/>
                  <a:pt x="411988" y="84582"/>
                  <a:pt x="411988" y="84582"/>
                </a:cubicBezTo>
                <a:lnTo>
                  <a:pt x="411988" y="84582"/>
                </a:lnTo>
                <a:lnTo>
                  <a:pt x="411988" y="882269"/>
                </a:lnTo>
                <a:cubicBezTo>
                  <a:pt x="411988" y="918464"/>
                  <a:pt x="587883" y="947801"/>
                  <a:pt x="804926" y="947801"/>
                </a:cubicBezTo>
                <a:cubicBezTo>
                  <a:pt x="804926" y="947801"/>
                  <a:pt x="804926" y="947801"/>
                  <a:pt x="804926" y="947801"/>
                </a:cubicBezTo>
                <a:lnTo>
                  <a:pt x="804926" y="947801"/>
                </a:lnTo>
                <a:cubicBezTo>
                  <a:pt x="587883" y="947801"/>
                  <a:pt x="411988" y="977010"/>
                  <a:pt x="411988" y="1013206"/>
                </a:cubicBezTo>
                <a:lnTo>
                  <a:pt x="411988" y="1013206"/>
                </a:lnTo>
                <a:lnTo>
                  <a:pt x="411988" y="1810893"/>
                </a:lnTo>
                <a:lnTo>
                  <a:pt x="411988" y="1810893"/>
                </a:lnTo>
                <a:cubicBezTo>
                  <a:pt x="411988" y="1847088"/>
                  <a:pt x="236092" y="1876425"/>
                  <a:pt x="19177" y="1876425"/>
                </a:cubicBezTo>
                <a:cubicBezTo>
                  <a:pt x="19177" y="1876425"/>
                  <a:pt x="19177" y="1876425"/>
                  <a:pt x="19177" y="1876425"/>
                </a:cubicBezTo>
              </a:path>
            </a:pathLst>
          </a:custGeom>
          <a:ln w="38100">
            <a:solidFill>
              <a:srgbClr val="00B05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624449" y="4284599"/>
            <a:ext cx="823976" cy="2181288"/>
          </a:xfrm>
          <a:custGeom>
            <a:avLst/>
            <a:gdLst>
              <a:gd name="connsiteX0" fmla="*/ 19050 w 823976"/>
              <a:gd name="connsiteY0" fmla="*/ 19050 h 2181288"/>
              <a:gd name="connsiteX1" fmla="*/ 411988 w 823976"/>
              <a:gd name="connsiteY1" fmla="*/ 84582 h 2181288"/>
              <a:gd name="connsiteX2" fmla="*/ 411988 w 823976"/>
              <a:gd name="connsiteY2" fmla="*/ 84582 h 2181288"/>
              <a:gd name="connsiteX3" fmla="*/ 411988 w 823976"/>
              <a:gd name="connsiteY3" fmla="*/ 84582 h 2181288"/>
              <a:gd name="connsiteX4" fmla="*/ 411988 w 823976"/>
              <a:gd name="connsiteY4" fmla="*/ 1025144 h 2181288"/>
              <a:gd name="connsiteX5" fmla="*/ 804926 w 823976"/>
              <a:gd name="connsiteY5" fmla="*/ 1090676 h 2181288"/>
              <a:gd name="connsiteX6" fmla="*/ 804926 w 823976"/>
              <a:gd name="connsiteY6" fmla="*/ 1090676 h 2181288"/>
              <a:gd name="connsiteX7" fmla="*/ 804926 w 823976"/>
              <a:gd name="connsiteY7" fmla="*/ 1090676 h 2181288"/>
              <a:gd name="connsiteX8" fmla="*/ 411988 w 823976"/>
              <a:gd name="connsiteY8" fmla="*/ 1156208 h 2181288"/>
              <a:gd name="connsiteX9" fmla="*/ 411988 w 823976"/>
              <a:gd name="connsiteY9" fmla="*/ 1156208 h 2181288"/>
              <a:gd name="connsiteX10" fmla="*/ 411988 w 823976"/>
              <a:gd name="connsiteY10" fmla="*/ 2096757 h 2181288"/>
              <a:gd name="connsiteX11" fmla="*/ 411988 w 823976"/>
              <a:gd name="connsiteY11" fmla="*/ 2096757 h 2181288"/>
              <a:gd name="connsiteX12" fmla="*/ 19177 w 823976"/>
              <a:gd name="connsiteY12" fmla="*/ 2162238 h 2181288"/>
              <a:gd name="connsiteX13" fmla="*/ 19177 w 823976"/>
              <a:gd name="connsiteY13" fmla="*/ 2162238 h 2181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823976" h="2181288">
                <a:moveTo>
                  <a:pt x="19050" y="19050"/>
                </a:moveTo>
                <a:cubicBezTo>
                  <a:pt x="236092" y="19050"/>
                  <a:pt x="411988" y="48386"/>
                  <a:pt x="411988" y="84582"/>
                </a:cubicBezTo>
                <a:cubicBezTo>
                  <a:pt x="411988" y="84582"/>
                  <a:pt x="411988" y="84582"/>
                  <a:pt x="411988" y="84582"/>
                </a:cubicBezTo>
                <a:lnTo>
                  <a:pt x="411988" y="84582"/>
                </a:lnTo>
                <a:lnTo>
                  <a:pt x="411988" y="1025144"/>
                </a:lnTo>
                <a:cubicBezTo>
                  <a:pt x="411988" y="1061339"/>
                  <a:pt x="587883" y="1090676"/>
                  <a:pt x="804926" y="1090676"/>
                </a:cubicBezTo>
                <a:cubicBezTo>
                  <a:pt x="804926" y="1090676"/>
                  <a:pt x="804926" y="1090676"/>
                  <a:pt x="804926" y="1090676"/>
                </a:cubicBezTo>
                <a:lnTo>
                  <a:pt x="804926" y="1090676"/>
                </a:lnTo>
                <a:cubicBezTo>
                  <a:pt x="587883" y="1090676"/>
                  <a:pt x="411988" y="1120013"/>
                  <a:pt x="411988" y="1156208"/>
                </a:cubicBezTo>
                <a:lnTo>
                  <a:pt x="411988" y="1156208"/>
                </a:lnTo>
                <a:lnTo>
                  <a:pt x="411988" y="2096757"/>
                </a:lnTo>
                <a:lnTo>
                  <a:pt x="411988" y="2096757"/>
                </a:lnTo>
                <a:cubicBezTo>
                  <a:pt x="411988" y="2132926"/>
                  <a:pt x="236092" y="2162238"/>
                  <a:pt x="19177" y="2162238"/>
                </a:cubicBezTo>
                <a:cubicBezTo>
                  <a:pt x="19177" y="2162238"/>
                  <a:pt x="19177" y="2162238"/>
                  <a:pt x="19177" y="2162238"/>
                </a:cubicBezTo>
              </a:path>
            </a:pathLst>
          </a:custGeom>
          <a:ln w="381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228600"/>
            <a:ext cx="7683500" cy="242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355600" algn="l"/>
                <a:tab pos="622300" algn="l"/>
                <a:tab pos="685800" algn="l"/>
              </a:tabLst>
            </a:pPr>
            <a:r>
              <a:rPr lang="en-US" altLang="zh-CN" dirty="0"/>
              <a:t>	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2.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dépendance</a:t>
            </a:r>
          </a:p>
          <a:p>
            <a:pPr>
              <a:lnSpc>
                <a:spcPts val="3800"/>
              </a:lnSpc>
              <a:tabLst>
                <a:tab pos="355600" algn="l"/>
                <a:tab pos="622300" algn="l"/>
                <a:tab pos="685800" algn="l"/>
              </a:tabLst>
            </a:pPr>
            <a:r>
              <a:rPr lang="en-US" altLang="zh-CN" dirty="0"/>
              <a:t>		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(en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paramètres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ventilatoires</a:t>
            </a:r>
          </a:p>
          <a:p>
            <a:pPr>
              <a:lnSpc>
                <a:spcPts val="3800"/>
              </a:lnSpc>
              <a:tabLst>
                <a:tab pos="355600" algn="l"/>
                <a:tab pos="622300" algn="l"/>
                <a:tab pos="685800" algn="l"/>
              </a:tabLst>
            </a:pPr>
            <a:r>
              <a:rPr lang="en-US" altLang="zh-CN" dirty="0"/>
              <a:t>			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pulmonaires)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400"/>
              </a:lnSpc>
              <a:tabLst>
                <a:tab pos="355600" algn="l"/>
                <a:tab pos="622300" algn="l"/>
                <a:tab pos="685800" algn="l"/>
              </a:tabLst>
            </a:pPr>
            <a:r>
              <a:rPr lang="en-US" altLang="zh-CN" sz="3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surfaces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0" y="2781300"/>
            <a:ext cx="4343400" cy="3619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342900" algn="l"/>
                <a:tab pos="4572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cavités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cardiaques</a:t>
            </a:r>
          </a:p>
          <a:p>
            <a:pPr>
              <a:lnSpc>
                <a:spcPts val="4600"/>
              </a:lnSpc>
              <a:tabLst>
                <a:tab pos="342900" algn="l"/>
                <a:tab pos="457200" algn="l"/>
              </a:tabLst>
            </a:pPr>
            <a:r>
              <a:rPr lang="en-US" altLang="zh-CN" sz="3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Analyse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veine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cave</a:t>
            </a:r>
          </a:p>
          <a:p>
            <a:pPr>
              <a:lnSpc>
                <a:spcPts val="4000"/>
              </a:lnSpc>
              <a:tabLst>
                <a:tab pos="342900" algn="l"/>
                <a:tab pos="457200" algn="l"/>
              </a:tabLst>
            </a:pPr>
            <a:r>
              <a:rPr lang="en-US" altLang="zh-CN" dirty="0"/>
              <a:t>		</a:t>
            </a:r>
            <a:r>
              <a:rPr lang="en-US" altLang="zh-CN" sz="27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&lt;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20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mm</a:t>
            </a:r>
          </a:p>
          <a:p>
            <a:pPr>
              <a:lnSpc>
                <a:spcPts val="4000"/>
              </a:lnSpc>
              <a:tabLst>
                <a:tab pos="342900" algn="l"/>
                <a:tab pos="457200" algn="l"/>
              </a:tabLst>
            </a:pPr>
            <a:r>
              <a:rPr lang="en-US" altLang="zh-CN" dirty="0"/>
              <a:t>		</a:t>
            </a:r>
            <a:r>
              <a:rPr lang="en-US" altLang="zh-CN" sz="279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Variations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respiratoires</a:t>
            </a:r>
          </a:p>
          <a:p>
            <a:pPr>
              <a:lnSpc>
                <a:spcPts val="4600"/>
              </a:lnSpc>
              <a:tabLst>
                <a:tab pos="342900" algn="l"/>
                <a:tab pos="457200" algn="l"/>
              </a:tabLst>
            </a:pPr>
            <a:r>
              <a:rPr lang="en-US" altLang="zh-CN" sz="3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Analyse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flux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aortique</a:t>
            </a:r>
          </a:p>
          <a:p>
            <a:pPr>
              <a:lnSpc>
                <a:spcPts val="4000"/>
              </a:lnSpc>
              <a:tabLst>
                <a:tab pos="342900" algn="l"/>
                <a:tab pos="457200" algn="l"/>
              </a:tabLst>
            </a:pPr>
            <a:r>
              <a:rPr lang="en-US" altLang="zh-CN" dirty="0"/>
              <a:t>		</a:t>
            </a:r>
            <a:r>
              <a:rPr lang="en-US" altLang="zh-CN" sz="27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Variations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respiratoires</a:t>
            </a:r>
          </a:p>
          <a:p>
            <a:pPr>
              <a:lnSpc>
                <a:spcPts val="4000"/>
              </a:lnSpc>
              <a:tabLst>
                <a:tab pos="342900" algn="l"/>
                <a:tab pos="457200" algn="l"/>
              </a:tabLst>
            </a:pPr>
            <a:r>
              <a:rPr lang="en-US" altLang="zh-CN" dirty="0"/>
              <a:t>		</a:t>
            </a:r>
            <a:r>
              <a:rPr lang="en-US" altLang="zh-CN" sz="279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Test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lever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jambes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883400" y="2794000"/>
            <a:ext cx="1714500" cy="289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88900" algn="l"/>
                <a:tab pos="177800" algn="l"/>
                <a:tab pos="279400" algn="l"/>
              </a:tabLst>
            </a:pPr>
            <a:r>
              <a:rPr lang="en-US" altLang="zh-CN" dirty="0"/>
              <a:t>		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CRITERES</a:t>
            </a:r>
          </a:p>
          <a:p>
            <a:pPr>
              <a:lnSpc>
                <a:spcPts val="2800"/>
              </a:lnSpc>
              <a:tabLst>
                <a:tab pos="88900" algn="l"/>
                <a:tab pos="177800" algn="l"/>
                <a:tab pos="279400" algn="l"/>
              </a:tabLst>
            </a:pPr>
            <a:r>
              <a:rPr lang="en-US" altLang="zh-CN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STATIQUES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600"/>
              </a:lnSpc>
              <a:tabLst>
                <a:tab pos="88900" algn="l"/>
                <a:tab pos="177800" algn="l"/>
                <a:tab pos="279400" algn="l"/>
              </a:tabLst>
            </a:pPr>
            <a:r>
              <a:rPr lang="en-US" altLang="zh-CN" dirty="0"/>
              <a:t>			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CRITERES</a:t>
            </a:r>
          </a:p>
          <a:p>
            <a:pPr>
              <a:lnSpc>
                <a:spcPts val="2800"/>
              </a:lnSpc>
              <a:tabLst>
                <a:tab pos="88900" algn="l"/>
                <a:tab pos="177800" algn="l"/>
                <a:tab pos="2794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DYNAMIQUES</a:t>
            </a:r>
          </a:p>
        </p:txBody>
      </p:sp>
    </p:spTree>
    <p:extLst>
      <p:ext uri="{BB962C8B-B14F-4D97-AF65-F5344CB8AC3E}">
        <p14:creationId xmlns:p14="http://schemas.microsoft.com/office/powerpoint/2010/main" val="1054380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630926" y="2773426"/>
            <a:ext cx="2836799" cy="2385949"/>
          </a:xfrm>
          <a:custGeom>
            <a:avLst/>
            <a:gdLst>
              <a:gd name="connsiteX0" fmla="*/ 6350 w 2836799"/>
              <a:gd name="connsiteY0" fmla="*/ 2379599 h 2385949"/>
              <a:gd name="connsiteX1" fmla="*/ 2830449 w 2836799"/>
              <a:gd name="connsiteY1" fmla="*/ 2379599 h 2385949"/>
              <a:gd name="connsiteX2" fmla="*/ 2830449 w 2836799"/>
              <a:gd name="connsiteY2" fmla="*/ 6350 h 2385949"/>
              <a:gd name="connsiteX3" fmla="*/ 6350 w 2836799"/>
              <a:gd name="connsiteY3" fmla="*/ 6350 h 2385949"/>
              <a:gd name="connsiteX4" fmla="*/ 6350 w 2836799"/>
              <a:gd name="connsiteY4" fmla="*/ 2379599 h 23859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6799" h="2385949">
                <a:moveTo>
                  <a:pt x="6350" y="2379599"/>
                </a:moveTo>
                <a:lnTo>
                  <a:pt x="2830449" y="2379599"/>
                </a:lnTo>
                <a:lnTo>
                  <a:pt x="2830449" y="6350"/>
                </a:lnTo>
                <a:lnTo>
                  <a:pt x="6350" y="6350"/>
                </a:lnTo>
                <a:lnTo>
                  <a:pt x="6350" y="237959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6100" y="2768600"/>
            <a:ext cx="2844800" cy="2387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304800"/>
            <a:ext cx="7683500" cy="359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dirty="0"/>
              <a:t>		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2.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dépendance</a:t>
            </a:r>
          </a:p>
          <a:p>
            <a:pPr>
              <a:lnSpc>
                <a:spcPts val="38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dirty="0"/>
              <a:t>				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Critères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statiques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7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sz="26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Diamètres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surfaces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cavités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cardiaques.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Sont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en</a:t>
            </a:r>
          </a:p>
          <a:p>
            <a:pPr>
              <a:lnSpc>
                <a:spcPts val="24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dirty="0"/>
              <a:t>	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faveur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d’une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diminution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:</a:t>
            </a:r>
          </a:p>
          <a:p>
            <a:pPr>
              <a:lnSpc>
                <a:spcPts val="26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dirty="0"/>
              <a:t>			</a:t>
            </a:r>
            <a:r>
              <a:rPr lang="en-US" altLang="zh-CN" sz="21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Surface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télésystolique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VG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virtuelle</a:t>
            </a:r>
          </a:p>
          <a:p>
            <a:pPr>
              <a:lnSpc>
                <a:spcPts val="26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dirty="0"/>
              <a:t>			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(&lt;5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cm2/m2)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en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parasternal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petit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axe</a:t>
            </a:r>
          </a:p>
          <a:p>
            <a:pPr>
              <a:lnSpc>
                <a:spcPts val="26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dirty="0"/>
              <a:t>			</a:t>
            </a:r>
            <a:r>
              <a:rPr lang="en-US" altLang="zh-CN" sz="21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niveau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piliers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mitrale</a:t>
            </a:r>
          </a:p>
          <a:p>
            <a:pPr>
              <a:lnSpc>
                <a:spcPts val="26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dirty="0"/>
              <a:t>			</a:t>
            </a:r>
            <a:r>
              <a:rPr lang="en-US" altLang="zh-CN" sz="21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Hyperkinésie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VG</a:t>
            </a:r>
          </a:p>
          <a:p>
            <a:pPr>
              <a:lnSpc>
                <a:spcPts val="2600"/>
              </a:lnSpc>
              <a:tabLst>
                <a:tab pos="342900" algn="l"/>
                <a:tab pos="355600" algn="l"/>
                <a:tab pos="457200" algn="l"/>
                <a:tab pos="2590800" algn="l"/>
              </a:tabLst>
            </a:pPr>
            <a:r>
              <a:rPr lang="en-US" altLang="zh-CN" dirty="0"/>
              <a:t>			</a:t>
            </a:r>
            <a:r>
              <a:rPr lang="en-US" altLang="zh-CN" sz="21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Mais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mauvais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indicateurs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4838700"/>
            <a:ext cx="3441700" cy="104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457200" algn="l"/>
              </a:tabLst>
            </a:pPr>
            <a:r>
              <a:rPr lang="en-US" altLang="zh-CN" sz="26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VCI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:</a:t>
            </a:r>
          </a:p>
          <a:p>
            <a:pPr>
              <a:lnSpc>
                <a:spcPts val="2600"/>
              </a:lnSpc>
              <a:tabLst>
                <a:tab pos="457200" algn="l"/>
              </a:tabLst>
            </a:pPr>
            <a:r>
              <a:rPr lang="en-US" altLang="zh-CN" dirty="0"/>
              <a:t>	</a:t>
            </a:r>
            <a:r>
              <a:rPr lang="en-US" altLang="zh-CN" sz="21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PVC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haute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=&gt;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VCI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&gt;2cm,</a:t>
            </a:r>
          </a:p>
          <a:p>
            <a:pPr>
              <a:lnSpc>
                <a:spcPts val="2600"/>
              </a:lnSpc>
              <a:tabLst>
                <a:tab pos="457200" algn="l"/>
              </a:tabLst>
            </a:pPr>
            <a:r>
              <a:rPr lang="en-US" altLang="zh-CN" dirty="0"/>
              <a:t>	</a:t>
            </a:r>
            <a:r>
              <a:rPr lang="en-US" altLang="zh-CN" sz="21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PVC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basse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=&gt;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VCI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plate</a:t>
            </a:r>
          </a:p>
        </p:txBody>
      </p:sp>
    </p:spTree>
    <p:extLst>
      <p:ext uri="{BB962C8B-B14F-4D97-AF65-F5344CB8AC3E}">
        <p14:creationId xmlns:p14="http://schemas.microsoft.com/office/powerpoint/2010/main" val="2041279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0" y="1778000"/>
            <a:ext cx="3086100" cy="1587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25600" y="203200"/>
            <a:ext cx="58674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2.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dépendance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0" y="723900"/>
            <a:ext cx="5829300" cy="160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2209800" algn="l"/>
                <a:tab pos="2324100" algn="l"/>
              </a:tabLst>
            </a:pPr>
            <a:r>
              <a:rPr lang="en-US" altLang="zh-CN" dirty="0"/>
              <a:t>	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Critères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dynamiques</a:t>
            </a:r>
          </a:p>
          <a:p>
            <a:pPr>
              <a:lnSpc>
                <a:spcPts val="3800"/>
              </a:lnSpc>
              <a:tabLst>
                <a:tab pos="2209800" algn="l"/>
                <a:tab pos="2324100" algn="l"/>
              </a:tabLst>
            </a:pPr>
            <a:r>
              <a:rPr lang="en-US" altLang="zh-CN" dirty="0"/>
              <a:t>	</a:t>
            </a:r>
            <a:r>
              <a:rPr lang="en-US" altLang="zh-CN" sz="3204" u="sng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Ventilation spontanée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500"/>
              </a:lnSpc>
              <a:tabLst>
                <a:tab pos="2209800" algn="l"/>
                <a:tab pos="2324100" algn="l"/>
              </a:tabLst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Analyse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veine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cave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003300" y="2311400"/>
            <a:ext cx="42672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Diamètre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diminue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l’inspiration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Index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collapsibilité: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460500" y="3441700"/>
            <a:ext cx="43053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(Diam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max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min)/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max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003300" y="4178300"/>
            <a:ext cx="5364225" cy="3563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Si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&gt;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50%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=&gt;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Bonne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réponse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au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remplissage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46100" y="4914900"/>
            <a:ext cx="3429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Etude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flux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aortique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003300" y="5321300"/>
            <a:ext cx="69723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Etude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variations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débit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après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test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346200" y="5664200"/>
            <a:ext cx="21463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lever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jambes: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003300" y="5981700"/>
            <a:ext cx="7693453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Si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augmentation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13%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=&gt;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Bonne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réponse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au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remplissage</a:t>
            </a:r>
          </a:p>
        </p:txBody>
      </p:sp>
    </p:spTree>
    <p:extLst>
      <p:ext uri="{BB962C8B-B14F-4D97-AF65-F5344CB8AC3E}">
        <p14:creationId xmlns:p14="http://schemas.microsoft.com/office/powerpoint/2010/main" val="227671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x-none"/>
              <a:t>Rappel physiologique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2057403"/>
            <a:ext cx="6381750" cy="3598069"/>
          </a:xfrm>
        </p:spPr>
        <p:txBody>
          <a:bodyPr/>
          <a:lstStyle/>
          <a:p>
            <a:pPr eaLnBrk="1" hangingPunct="1"/>
            <a:r>
              <a:rPr lang="fr-FR" altLang="x-none" sz="2700"/>
              <a:t>Les déterminants du </a:t>
            </a:r>
            <a:r>
              <a:rPr lang="fr-FR" altLang="x-none" sz="2700" b="1" i="1"/>
              <a:t>Volume d</a:t>
            </a:r>
            <a:r>
              <a:rPr lang="ja-JP" altLang="fr-FR" sz="2700" b="1" i="1"/>
              <a:t>’</a:t>
            </a:r>
            <a:r>
              <a:rPr lang="fr-FR" altLang="ja-JP" sz="2700" b="1" i="1"/>
              <a:t>éjection systolique</a:t>
            </a:r>
            <a:r>
              <a:rPr lang="fr-FR" altLang="ja-JP" sz="2700"/>
              <a:t> sont :</a:t>
            </a:r>
          </a:p>
          <a:p>
            <a:pPr eaLnBrk="1" hangingPunct="1"/>
            <a:endParaRPr lang="fr-FR" altLang="ja-JP" sz="2700"/>
          </a:p>
          <a:p>
            <a:pPr eaLnBrk="1" hangingPunct="1"/>
            <a:endParaRPr lang="fr-FR" altLang="ja-JP" sz="2700"/>
          </a:p>
          <a:p>
            <a:pPr marL="728627" lvl="1" indent="-385745">
              <a:buFont typeface="Arial" charset="0"/>
              <a:buAutoNum type="arabicPeriod"/>
            </a:pPr>
            <a:r>
              <a:rPr lang="fr-FR" altLang="x-none" sz="2400" i="1"/>
              <a:t>La précharge</a:t>
            </a:r>
          </a:p>
          <a:p>
            <a:pPr eaLnBrk="1" hangingPunct="1">
              <a:buFont typeface="Wingdings" charset="2"/>
              <a:buNone/>
            </a:pPr>
            <a:endParaRPr lang="fr-FR" altLang="x-none">
              <a:latin typeface="Comic Sans MS" charset="0"/>
            </a:endParaRPr>
          </a:p>
        </p:txBody>
      </p:sp>
      <p:grpSp>
        <p:nvGrpSpPr>
          <p:cNvPr id="27651" name="Group 32"/>
          <p:cNvGrpSpPr>
            <a:grpSpLocks/>
          </p:cNvGrpSpPr>
          <p:nvPr/>
        </p:nvGrpSpPr>
        <p:grpSpPr bwMode="auto">
          <a:xfrm>
            <a:off x="4572002" y="3213497"/>
            <a:ext cx="3248025" cy="2419350"/>
            <a:chOff x="152" y="2027"/>
            <a:chExt cx="2728" cy="2032"/>
          </a:xfrm>
        </p:grpSpPr>
        <p:sp>
          <p:nvSpPr>
            <p:cNvPr id="27652" name="Rectangle 14"/>
            <p:cNvSpPr>
              <a:spLocks noChangeArrowheads="1"/>
            </p:cNvSpPr>
            <p:nvPr/>
          </p:nvSpPr>
          <p:spPr bwMode="auto">
            <a:xfrm>
              <a:off x="152" y="2027"/>
              <a:ext cx="2728" cy="20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7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Lucida Sans Unicode" charset="0"/>
                </a:defRPr>
              </a:lvl1pPr>
              <a:lvl2pPr marL="742950" indent="-285750">
                <a:lnSpc>
                  <a:spcPct val="87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charset="0"/>
                <a:buChar char="–"/>
                <a:defRPr sz="28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lnSpc>
                  <a:spcPct val="87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charset="0"/>
                <a:buChar char="•"/>
                <a:defRPr sz="24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lnSpc>
                  <a:spcPct val="87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Char char="–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lnSpc>
                  <a:spcPct val="87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endParaRPr lang="fr-FR" altLang="x-none" sz="1350">
                <a:solidFill>
                  <a:schemeClr val="bg1"/>
                </a:solidFill>
              </a:endParaRPr>
            </a:p>
          </p:txBody>
        </p:sp>
        <p:sp>
          <p:nvSpPr>
            <p:cNvPr id="27653" name="Freeform 15"/>
            <p:cNvSpPr>
              <a:spLocks/>
            </p:cNvSpPr>
            <p:nvPr/>
          </p:nvSpPr>
          <p:spPr bwMode="auto">
            <a:xfrm>
              <a:off x="845" y="2832"/>
              <a:ext cx="811" cy="955"/>
            </a:xfrm>
            <a:custGeom>
              <a:avLst/>
              <a:gdLst>
                <a:gd name="T0" fmla="*/ 4 w 885"/>
                <a:gd name="T1" fmla="*/ 24 h 955"/>
                <a:gd name="T2" fmla="*/ 16 w 885"/>
                <a:gd name="T3" fmla="*/ 296 h 955"/>
                <a:gd name="T4" fmla="*/ 103 w 885"/>
                <a:gd name="T5" fmla="*/ 664 h 955"/>
                <a:gd name="T6" fmla="*/ 325 w 885"/>
                <a:gd name="T7" fmla="*/ 936 h 955"/>
                <a:gd name="T8" fmla="*/ 495 w 885"/>
                <a:gd name="T9" fmla="*/ 776 h 955"/>
                <a:gd name="T10" fmla="*/ 499 w 885"/>
                <a:gd name="T11" fmla="*/ 344 h 955"/>
                <a:gd name="T12" fmla="*/ 400 w 885"/>
                <a:gd name="T13" fmla="*/ 0 h 9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5"/>
                <a:gd name="T22" fmla="*/ 0 h 955"/>
                <a:gd name="T23" fmla="*/ 885 w 885"/>
                <a:gd name="T24" fmla="*/ 955 h 9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5" h="955">
                  <a:moveTo>
                    <a:pt x="4" y="24"/>
                  </a:moveTo>
                  <a:cubicBezTo>
                    <a:pt x="8" y="69"/>
                    <a:pt x="0" y="189"/>
                    <a:pt x="28" y="296"/>
                  </a:cubicBezTo>
                  <a:cubicBezTo>
                    <a:pt x="56" y="403"/>
                    <a:pt x="85" y="557"/>
                    <a:pt x="172" y="664"/>
                  </a:cubicBezTo>
                  <a:cubicBezTo>
                    <a:pt x="259" y="771"/>
                    <a:pt x="437" y="917"/>
                    <a:pt x="548" y="936"/>
                  </a:cubicBezTo>
                  <a:cubicBezTo>
                    <a:pt x="659" y="955"/>
                    <a:pt x="787" y="875"/>
                    <a:pt x="836" y="776"/>
                  </a:cubicBezTo>
                  <a:cubicBezTo>
                    <a:pt x="885" y="677"/>
                    <a:pt x="871" y="473"/>
                    <a:pt x="844" y="344"/>
                  </a:cubicBezTo>
                  <a:cubicBezTo>
                    <a:pt x="817" y="215"/>
                    <a:pt x="711" y="72"/>
                    <a:pt x="676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54" name="Freeform 16"/>
            <p:cNvSpPr>
              <a:spLocks/>
            </p:cNvSpPr>
            <p:nvPr/>
          </p:nvSpPr>
          <p:spPr bwMode="auto">
            <a:xfrm>
              <a:off x="653" y="2656"/>
              <a:ext cx="1181" cy="1311"/>
            </a:xfrm>
            <a:custGeom>
              <a:avLst/>
              <a:gdLst>
                <a:gd name="T0" fmla="*/ 13 w 1288"/>
                <a:gd name="T1" fmla="*/ 184 h 1311"/>
                <a:gd name="T2" fmla="*/ 27 w 1288"/>
                <a:gd name="T3" fmla="*/ 464 h 1311"/>
                <a:gd name="T4" fmla="*/ 174 w 1288"/>
                <a:gd name="T5" fmla="*/ 1016 h 1311"/>
                <a:gd name="T6" fmla="*/ 388 w 1288"/>
                <a:gd name="T7" fmla="*/ 1272 h 1311"/>
                <a:gd name="T8" fmla="*/ 589 w 1288"/>
                <a:gd name="T9" fmla="*/ 1248 h 1311"/>
                <a:gd name="T10" fmla="*/ 730 w 1288"/>
                <a:gd name="T11" fmla="*/ 1088 h 1311"/>
                <a:gd name="T12" fmla="*/ 759 w 1288"/>
                <a:gd name="T13" fmla="*/ 640 h 1311"/>
                <a:gd name="T14" fmla="*/ 692 w 1288"/>
                <a:gd name="T15" fmla="*/ 272 h 1311"/>
                <a:gd name="T16" fmla="*/ 592 w 1288"/>
                <a:gd name="T17" fmla="*/ 0 h 1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8"/>
                <a:gd name="T28" fmla="*/ 0 h 1311"/>
                <a:gd name="T29" fmla="*/ 1288 w 1288"/>
                <a:gd name="T30" fmla="*/ 1311 h 13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8" h="1311">
                  <a:moveTo>
                    <a:pt x="21" y="184"/>
                  </a:moveTo>
                  <a:cubicBezTo>
                    <a:pt x="25" y="229"/>
                    <a:pt x="0" y="325"/>
                    <a:pt x="45" y="464"/>
                  </a:cubicBezTo>
                  <a:cubicBezTo>
                    <a:pt x="90" y="603"/>
                    <a:pt x="192" y="881"/>
                    <a:pt x="293" y="1016"/>
                  </a:cubicBezTo>
                  <a:cubicBezTo>
                    <a:pt x="394" y="1151"/>
                    <a:pt x="537" y="1233"/>
                    <a:pt x="653" y="1272"/>
                  </a:cubicBezTo>
                  <a:cubicBezTo>
                    <a:pt x="769" y="1311"/>
                    <a:pt x="893" y="1279"/>
                    <a:pt x="989" y="1248"/>
                  </a:cubicBezTo>
                  <a:cubicBezTo>
                    <a:pt x="1085" y="1217"/>
                    <a:pt x="1181" y="1189"/>
                    <a:pt x="1229" y="1088"/>
                  </a:cubicBezTo>
                  <a:cubicBezTo>
                    <a:pt x="1277" y="987"/>
                    <a:pt x="1288" y="776"/>
                    <a:pt x="1277" y="640"/>
                  </a:cubicBezTo>
                  <a:cubicBezTo>
                    <a:pt x="1266" y="504"/>
                    <a:pt x="1212" y="379"/>
                    <a:pt x="1165" y="272"/>
                  </a:cubicBezTo>
                  <a:cubicBezTo>
                    <a:pt x="1118" y="165"/>
                    <a:pt x="1032" y="56"/>
                    <a:pt x="997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55" name="Freeform 17"/>
            <p:cNvSpPr>
              <a:spLocks/>
            </p:cNvSpPr>
            <p:nvPr/>
          </p:nvSpPr>
          <p:spPr bwMode="auto">
            <a:xfrm>
              <a:off x="1411" y="2640"/>
              <a:ext cx="74" cy="240"/>
            </a:xfrm>
            <a:custGeom>
              <a:avLst/>
              <a:gdLst>
                <a:gd name="T0" fmla="*/ 74 w 74"/>
                <a:gd name="T1" fmla="*/ 240 h 240"/>
                <a:gd name="T2" fmla="*/ 9 w 74"/>
                <a:gd name="T3" fmla="*/ 90 h 240"/>
                <a:gd name="T4" fmla="*/ 17 w 74"/>
                <a:gd name="T5" fmla="*/ 0 h 240"/>
                <a:gd name="T6" fmla="*/ 0 60000 65536"/>
                <a:gd name="T7" fmla="*/ 0 60000 65536"/>
                <a:gd name="T8" fmla="*/ 0 60000 65536"/>
                <a:gd name="T9" fmla="*/ 0 w 74"/>
                <a:gd name="T10" fmla="*/ 0 h 240"/>
                <a:gd name="T11" fmla="*/ 74 w 7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" h="240">
                  <a:moveTo>
                    <a:pt x="74" y="240"/>
                  </a:moveTo>
                  <a:cubicBezTo>
                    <a:pt x="64" y="215"/>
                    <a:pt x="18" y="130"/>
                    <a:pt x="9" y="90"/>
                  </a:cubicBezTo>
                  <a:cubicBezTo>
                    <a:pt x="0" y="50"/>
                    <a:pt x="15" y="19"/>
                    <a:pt x="17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56" name="Freeform 18"/>
            <p:cNvSpPr>
              <a:spLocks/>
            </p:cNvSpPr>
            <p:nvPr/>
          </p:nvSpPr>
          <p:spPr bwMode="auto">
            <a:xfrm>
              <a:off x="1164" y="2646"/>
              <a:ext cx="258" cy="52"/>
            </a:xfrm>
            <a:custGeom>
              <a:avLst/>
              <a:gdLst>
                <a:gd name="T0" fmla="*/ 0 w 258"/>
                <a:gd name="T1" fmla="*/ 40 h 52"/>
                <a:gd name="T2" fmla="*/ 162 w 258"/>
                <a:gd name="T3" fmla="*/ 45 h 52"/>
                <a:gd name="T4" fmla="*/ 258 w 258"/>
                <a:gd name="T5" fmla="*/ 0 h 52"/>
                <a:gd name="T6" fmla="*/ 0 60000 65536"/>
                <a:gd name="T7" fmla="*/ 0 60000 65536"/>
                <a:gd name="T8" fmla="*/ 0 60000 65536"/>
                <a:gd name="T9" fmla="*/ 0 w 258"/>
                <a:gd name="T10" fmla="*/ 0 h 52"/>
                <a:gd name="T11" fmla="*/ 258 w 258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8" h="52">
                  <a:moveTo>
                    <a:pt x="0" y="40"/>
                  </a:moveTo>
                  <a:cubicBezTo>
                    <a:pt x="27" y="40"/>
                    <a:pt x="119" y="52"/>
                    <a:pt x="162" y="45"/>
                  </a:cubicBezTo>
                  <a:cubicBezTo>
                    <a:pt x="205" y="38"/>
                    <a:pt x="238" y="9"/>
                    <a:pt x="25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57" name="Freeform 19"/>
            <p:cNvSpPr>
              <a:spLocks/>
            </p:cNvSpPr>
            <p:nvPr/>
          </p:nvSpPr>
          <p:spPr bwMode="auto">
            <a:xfrm>
              <a:off x="410" y="2147"/>
              <a:ext cx="937" cy="883"/>
            </a:xfrm>
            <a:custGeom>
              <a:avLst/>
              <a:gdLst>
                <a:gd name="T0" fmla="*/ 616 w 937"/>
                <a:gd name="T1" fmla="*/ 883 h 883"/>
                <a:gd name="T2" fmla="*/ 600 w 937"/>
                <a:gd name="T3" fmla="*/ 733 h 883"/>
                <a:gd name="T4" fmla="*/ 410 w 937"/>
                <a:gd name="T5" fmla="*/ 677 h 883"/>
                <a:gd name="T6" fmla="*/ 175 w 937"/>
                <a:gd name="T7" fmla="*/ 669 h 883"/>
                <a:gd name="T8" fmla="*/ 28 w 937"/>
                <a:gd name="T9" fmla="*/ 477 h 883"/>
                <a:gd name="T10" fmla="*/ 6 w 937"/>
                <a:gd name="T11" fmla="*/ 333 h 883"/>
                <a:gd name="T12" fmla="*/ 65 w 937"/>
                <a:gd name="T13" fmla="*/ 181 h 883"/>
                <a:gd name="T14" fmla="*/ 175 w 937"/>
                <a:gd name="T15" fmla="*/ 61 h 883"/>
                <a:gd name="T16" fmla="*/ 446 w 937"/>
                <a:gd name="T17" fmla="*/ 5 h 883"/>
                <a:gd name="T18" fmla="*/ 717 w 937"/>
                <a:gd name="T19" fmla="*/ 93 h 883"/>
                <a:gd name="T20" fmla="*/ 857 w 937"/>
                <a:gd name="T21" fmla="*/ 261 h 883"/>
                <a:gd name="T22" fmla="*/ 835 w 937"/>
                <a:gd name="T23" fmla="*/ 557 h 883"/>
                <a:gd name="T24" fmla="*/ 790 w 937"/>
                <a:gd name="T25" fmla="*/ 703 h 883"/>
                <a:gd name="T26" fmla="*/ 937 w 937"/>
                <a:gd name="T27" fmla="*/ 865 h 8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37"/>
                <a:gd name="T43" fmla="*/ 0 h 883"/>
                <a:gd name="T44" fmla="*/ 937 w 937"/>
                <a:gd name="T45" fmla="*/ 883 h 8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37" h="883">
                  <a:moveTo>
                    <a:pt x="616" y="883"/>
                  </a:moveTo>
                  <a:cubicBezTo>
                    <a:pt x="613" y="858"/>
                    <a:pt x="634" y="767"/>
                    <a:pt x="600" y="733"/>
                  </a:cubicBezTo>
                  <a:cubicBezTo>
                    <a:pt x="566" y="699"/>
                    <a:pt x="480" y="688"/>
                    <a:pt x="410" y="677"/>
                  </a:cubicBezTo>
                  <a:cubicBezTo>
                    <a:pt x="339" y="666"/>
                    <a:pt x="238" y="702"/>
                    <a:pt x="175" y="669"/>
                  </a:cubicBezTo>
                  <a:cubicBezTo>
                    <a:pt x="112" y="636"/>
                    <a:pt x="57" y="533"/>
                    <a:pt x="28" y="477"/>
                  </a:cubicBezTo>
                  <a:cubicBezTo>
                    <a:pt x="0" y="421"/>
                    <a:pt x="0" y="382"/>
                    <a:pt x="6" y="333"/>
                  </a:cubicBezTo>
                  <a:cubicBezTo>
                    <a:pt x="13" y="284"/>
                    <a:pt x="37" y="226"/>
                    <a:pt x="65" y="181"/>
                  </a:cubicBezTo>
                  <a:cubicBezTo>
                    <a:pt x="93" y="136"/>
                    <a:pt x="112" y="90"/>
                    <a:pt x="175" y="61"/>
                  </a:cubicBezTo>
                  <a:cubicBezTo>
                    <a:pt x="238" y="32"/>
                    <a:pt x="356" y="0"/>
                    <a:pt x="446" y="5"/>
                  </a:cubicBezTo>
                  <a:cubicBezTo>
                    <a:pt x="537" y="10"/>
                    <a:pt x="649" y="50"/>
                    <a:pt x="717" y="93"/>
                  </a:cubicBezTo>
                  <a:cubicBezTo>
                    <a:pt x="786" y="136"/>
                    <a:pt x="838" y="184"/>
                    <a:pt x="857" y="261"/>
                  </a:cubicBezTo>
                  <a:cubicBezTo>
                    <a:pt x="876" y="338"/>
                    <a:pt x="846" y="483"/>
                    <a:pt x="835" y="557"/>
                  </a:cubicBezTo>
                  <a:cubicBezTo>
                    <a:pt x="824" y="631"/>
                    <a:pt x="773" y="652"/>
                    <a:pt x="790" y="703"/>
                  </a:cubicBezTo>
                  <a:cubicBezTo>
                    <a:pt x="807" y="754"/>
                    <a:pt x="907" y="831"/>
                    <a:pt x="937" y="86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58" name="Freeform 20"/>
            <p:cNvSpPr>
              <a:spLocks/>
            </p:cNvSpPr>
            <p:nvPr/>
          </p:nvSpPr>
          <p:spPr bwMode="auto">
            <a:xfrm>
              <a:off x="464" y="2193"/>
              <a:ext cx="766" cy="631"/>
            </a:xfrm>
            <a:custGeom>
              <a:avLst/>
              <a:gdLst>
                <a:gd name="T0" fmla="*/ 230 w 836"/>
                <a:gd name="T1" fmla="*/ 631 h 631"/>
                <a:gd name="T2" fmla="*/ 64 w 836"/>
                <a:gd name="T3" fmla="*/ 551 h 631"/>
                <a:gd name="T4" fmla="*/ 12 w 836"/>
                <a:gd name="T5" fmla="*/ 271 h 631"/>
                <a:gd name="T6" fmla="*/ 136 w 836"/>
                <a:gd name="T7" fmla="*/ 39 h 631"/>
                <a:gd name="T8" fmla="*/ 324 w 836"/>
                <a:gd name="T9" fmla="*/ 39 h 631"/>
                <a:gd name="T10" fmla="*/ 443 w 836"/>
                <a:gd name="T11" fmla="*/ 143 h 631"/>
                <a:gd name="T12" fmla="*/ 476 w 836"/>
                <a:gd name="T13" fmla="*/ 271 h 631"/>
                <a:gd name="T14" fmla="*/ 471 w 836"/>
                <a:gd name="T15" fmla="*/ 447 h 631"/>
                <a:gd name="T16" fmla="*/ 495 w 836"/>
                <a:gd name="T17" fmla="*/ 527 h 6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6"/>
                <a:gd name="T28" fmla="*/ 0 h 631"/>
                <a:gd name="T29" fmla="*/ 836 w 836"/>
                <a:gd name="T30" fmla="*/ 631 h 6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6" h="631">
                  <a:moveTo>
                    <a:pt x="388" y="631"/>
                  </a:moveTo>
                  <a:cubicBezTo>
                    <a:pt x="280" y="623"/>
                    <a:pt x="169" y="611"/>
                    <a:pt x="108" y="551"/>
                  </a:cubicBezTo>
                  <a:cubicBezTo>
                    <a:pt x="47" y="491"/>
                    <a:pt x="0" y="356"/>
                    <a:pt x="20" y="271"/>
                  </a:cubicBezTo>
                  <a:cubicBezTo>
                    <a:pt x="40" y="186"/>
                    <a:pt x="140" y="78"/>
                    <a:pt x="228" y="39"/>
                  </a:cubicBezTo>
                  <a:cubicBezTo>
                    <a:pt x="316" y="0"/>
                    <a:pt x="461" y="22"/>
                    <a:pt x="548" y="39"/>
                  </a:cubicBezTo>
                  <a:cubicBezTo>
                    <a:pt x="635" y="56"/>
                    <a:pt x="705" y="104"/>
                    <a:pt x="748" y="143"/>
                  </a:cubicBezTo>
                  <a:cubicBezTo>
                    <a:pt x="791" y="182"/>
                    <a:pt x="796" y="220"/>
                    <a:pt x="804" y="271"/>
                  </a:cubicBezTo>
                  <a:cubicBezTo>
                    <a:pt x="812" y="322"/>
                    <a:pt x="791" y="404"/>
                    <a:pt x="796" y="447"/>
                  </a:cubicBezTo>
                  <a:cubicBezTo>
                    <a:pt x="801" y="490"/>
                    <a:pt x="831" y="515"/>
                    <a:pt x="836" y="5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59" name="Freeform 21"/>
            <p:cNvSpPr>
              <a:spLocks/>
            </p:cNvSpPr>
            <p:nvPr/>
          </p:nvSpPr>
          <p:spPr bwMode="auto">
            <a:xfrm>
              <a:off x="1267" y="2264"/>
              <a:ext cx="931" cy="400"/>
            </a:xfrm>
            <a:custGeom>
              <a:avLst/>
              <a:gdLst>
                <a:gd name="T0" fmla="*/ 0 w 1016"/>
                <a:gd name="T1" fmla="*/ 400 h 400"/>
                <a:gd name="T2" fmla="*/ 124 w 1016"/>
                <a:gd name="T3" fmla="*/ 152 h 400"/>
                <a:gd name="T4" fmla="*/ 375 w 1016"/>
                <a:gd name="T5" fmla="*/ 16 h 400"/>
                <a:gd name="T6" fmla="*/ 602 w 1016"/>
                <a:gd name="T7" fmla="*/ 56 h 4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6"/>
                <a:gd name="T13" fmla="*/ 0 h 400"/>
                <a:gd name="T14" fmla="*/ 1016 w 1016"/>
                <a:gd name="T15" fmla="*/ 400 h 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6" h="400">
                  <a:moveTo>
                    <a:pt x="0" y="400"/>
                  </a:moveTo>
                  <a:cubicBezTo>
                    <a:pt x="51" y="308"/>
                    <a:pt x="103" y="216"/>
                    <a:pt x="208" y="152"/>
                  </a:cubicBezTo>
                  <a:cubicBezTo>
                    <a:pt x="313" y="88"/>
                    <a:pt x="497" y="32"/>
                    <a:pt x="632" y="16"/>
                  </a:cubicBezTo>
                  <a:cubicBezTo>
                    <a:pt x="767" y="0"/>
                    <a:pt x="936" y="48"/>
                    <a:pt x="1016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60" name="Freeform 22"/>
            <p:cNvSpPr>
              <a:spLocks/>
            </p:cNvSpPr>
            <p:nvPr/>
          </p:nvSpPr>
          <p:spPr bwMode="auto">
            <a:xfrm>
              <a:off x="1457" y="2465"/>
              <a:ext cx="763" cy="343"/>
            </a:xfrm>
            <a:custGeom>
              <a:avLst/>
              <a:gdLst>
                <a:gd name="T0" fmla="*/ 0 w 832"/>
                <a:gd name="T1" fmla="*/ 343 h 343"/>
                <a:gd name="T2" fmla="*/ 124 w 832"/>
                <a:gd name="T3" fmla="*/ 95 h 343"/>
                <a:gd name="T4" fmla="*/ 281 w 832"/>
                <a:gd name="T5" fmla="*/ 7 h 343"/>
                <a:gd name="T6" fmla="*/ 495 w 832"/>
                <a:gd name="T7" fmla="*/ 55 h 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2"/>
                <a:gd name="T13" fmla="*/ 0 h 343"/>
                <a:gd name="T14" fmla="*/ 832 w 832"/>
                <a:gd name="T15" fmla="*/ 343 h 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2" h="343">
                  <a:moveTo>
                    <a:pt x="0" y="343"/>
                  </a:moveTo>
                  <a:cubicBezTo>
                    <a:pt x="51" y="251"/>
                    <a:pt x="129" y="151"/>
                    <a:pt x="208" y="95"/>
                  </a:cubicBezTo>
                  <a:cubicBezTo>
                    <a:pt x="287" y="39"/>
                    <a:pt x="368" y="14"/>
                    <a:pt x="472" y="7"/>
                  </a:cubicBezTo>
                  <a:cubicBezTo>
                    <a:pt x="576" y="0"/>
                    <a:pt x="757" y="45"/>
                    <a:pt x="832" y="5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661" name="Freeform 31"/>
            <p:cNvSpPr>
              <a:spLocks/>
            </p:cNvSpPr>
            <p:nvPr/>
          </p:nvSpPr>
          <p:spPr bwMode="auto">
            <a:xfrm>
              <a:off x="904" y="2616"/>
              <a:ext cx="400" cy="824"/>
            </a:xfrm>
            <a:custGeom>
              <a:avLst/>
              <a:gdLst>
                <a:gd name="T0" fmla="*/ 0 w 400"/>
                <a:gd name="T1" fmla="*/ 0 h 824"/>
                <a:gd name="T2" fmla="*/ 264 w 400"/>
                <a:gd name="T3" fmla="*/ 320 h 824"/>
                <a:gd name="T4" fmla="*/ 360 w 400"/>
                <a:gd name="T5" fmla="*/ 520 h 824"/>
                <a:gd name="T6" fmla="*/ 400 w 400"/>
                <a:gd name="T7" fmla="*/ 824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0"/>
                <a:gd name="T13" fmla="*/ 0 h 824"/>
                <a:gd name="T14" fmla="*/ 400 w 400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0" h="824">
                  <a:moveTo>
                    <a:pt x="0" y="0"/>
                  </a:moveTo>
                  <a:cubicBezTo>
                    <a:pt x="45" y="53"/>
                    <a:pt x="204" y="233"/>
                    <a:pt x="264" y="320"/>
                  </a:cubicBezTo>
                  <a:cubicBezTo>
                    <a:pt x="324" y="407"/>
                    <a:pt x="337" y="436"/>
                    <a:pt x="360" y="520"/>
                  </a:cubicBezTo>
                  <a:cubicBezTo>
                    <a:pt x="383" y="604"/>
                    <a:pt x="392" y="761"/>
                    <a:pt x="400" y="82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3549599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574925" y="5372100"/>
            <a:ext cx="1744599" cy="46101"/>
          </a:xfrm>
          <a:custGeom>
            <a:avLst/>
            <a:gdLst>
              <a:gd name="connsiteX0" fmla="*/ 9525 w 1744599"/>
              <a:gd name="connsiteY0" fmla="*/ 36576 h 46101"/>
              <a:gd name="connsiteX1" fmla="*/ 1735074 w 1744599"/>
              <a:gd name="connsiteY1" fmla="*/ 9525 h 461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44599" h="46101">
                <a:moveTo>
                  <a:pt x="9525" y="36576"/>
                </a:moveTo>
                <a:lnTo>
                  <a:pt x="1735074" y="9525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196076" y="5215001"/>
            <a:ext cx="2824099" cy="1519174"/>
          </a:xfrm>
          <a:custGeom>
            <a:avLst/>
            <a:gdLst>
              <a:gd name="connsiteX0" fmla="*/ 9525 w 2824099"/>
              <a:gd name="connsiteY0" fmla="*/ 1509649 h 1519174"/>
              <a:gd name="connsiteX1" fmla="*/ 2814574 w 2824099"/>
              <a:gd name="connsiteY1" fmla="*/ 1509649 h 1519174"/>
              <a:gd name="connsiteX2" fmla="*/ 2814574 w 2824099"/>
              <a:gd name="connsiteY2" fmla="*/ 9525 h 1519174"/>
              <a:gd name="connsiteX3" fmla="*/ 9525 w 2824099"/>
              <a:gd name="connsiteY3" fmla="*/ 9525 h 1519174"/>
              <a:gd name="connsiteX4" fmla="*/ 9525 w 2824099"/>
              <a:gd name="connsiteY4" fmla="*/ 1509649 h 15191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24099" h="1519174">
                <a:moveTo>
                  <a:pt x="9525" y="1509649"/>
                </a:moveTo>
                <a:lnTo>
                  <a:pt x="2814574" y="1509649"/>
                </a:lnTo>
                <a:lnTo>
                  <a:pt x="2814574" y="9525"/>
                </a:lnTo>
                <a:lnTo>
                  <a:pt x="9525" y="9525"/>
                </a:lnTo>
                <a:lnTo>
                  <a:pt x="9525" y="150964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7600" y="1625600"/>
            <a:ext cx="2819400" cy="18923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7600" y="3632200"/>
            <a:ext cx="2819400" cy="3098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342900"/>
            <a:ext cx="7398244" cy="4710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dirty="0"/>
              <a:t>				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2.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Evaluer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dépendance</a:t>
            </a:r>
          </a:p>
          <a:p>
            <a:pPr>
              <a:lnSpc>
                <a:spcPts val="38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dirty="0"/>
              <a:t>					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Critères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dynamiques</a:t>
            </a:r>
          </a:p>
          <a:p>
            <a:pPr>
              <a:lnSpc>
                <a:spcPts val="38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dirty="0"/>
              <a:t>					</a:t>
            </a:r>
            <a:r>
              <a:rPr lang="en-US" altLang="zh-CN" sz="3204" u="sng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Ventilation mécanique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2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sz="27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Analyse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veine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cave</a:t>
            </a:r>
          </a:p>
          <a:p>
            <a:pPr>
              <a:lnSpc>
                <a:spcPts val="34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dirty="0"/>
              <a:t>	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diminue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l’expiration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mécanique</a:t>
            </a:r>
          </a:p>
          <a:p>
            <a:pPr>
              <a:lnSpc>
                <a:spcPts val="34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dirty="0"/>
              <a:t>		</a:t>
            </a:r>
            <a:r>
              <a:rPr lang="en-US" altLang="zh-CN" sz="24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Index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collapsibilité: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4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dirty="0"/>
              <a:t>			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(Diam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max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min)/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Diam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max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dirty="0"/>
              <a:t>	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Si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&gt;18%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=&gt;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Bonne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réponse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au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remplissage</a:t>
            </a:r>
          </a:p>
          <a:p>
            <a:pPr>
              <a:lnSpc>
                <a:spcPts val="41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sz="279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Analyse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flux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aortique</a:t>
            </a:r>
          </a:p>
          <a:p>
            <a:pPr>
              <a:lnSpc>
                <a:spcPts val="3400"/>
              </a:lnSpc>
              <a:tabLst>
                <a:tab pos="406400" algn="l"/>
                <a:tab pos="457200" algn="l"/>
                <a:tab pos="749300" algn="l"/>
                <a:tab pos="1397000" algn="l"/>
                <a:tab pos="2476500" algn="l"/>
                <a:tab pos="2641600" algn="l"/>
              </a:tabLst>
            </a:pPr>
            <a:r>
              <a:rPr lang="en-US" altLang="zh-CN" dirty="0"/>
              <a:t>	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Variations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respiratoires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l’ITV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Ao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463800" y="5041900"/>
            <a:ext cx="20574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/>
            </a:pP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(ITV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-ITV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)X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09600" y="5613400"/>
            <a:ext cx="5321300" cy="64889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900"/>
              </a:lnSpc>
              <a:tabLst>
                <a:tab pos="1854200" algn="l"/>
              </a:tabLst>
            </a:pPr>
            <a:r>
              <a:rPr lang="en-US" altLang="zh-CN" dirty="0"/>
              <a:t>	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(ITV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+ITV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)/2</a:t>
            </a:r>
          </a:p>
          <a:p>
            <a:pPr>
              <a:lnSpc>
                <a:spcPts val="2800"/>
              </a:lnSpc>
              <a:tabLst>
                <a:tab pos="1854200" algn="l"/>
              </a:tabLst>
            </a:pP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Si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&gt;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12%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=&gt;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Bonne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réponse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au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remplissage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889000" y="5219700"/>
            <a:ext cx="13716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18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ITVAo(%)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834096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990600"/>
            <a:ext cx="4000500" cy="3149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0900" y="63500"/>
            <a:ext cx="7302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993900" y="622300"/>
            <a:ext cx="6864764" cy="113620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1930400" algn="l"/>
              </a:tabLst>
            </a:pP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Doppler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TransOesophagien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DTO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>
                <a:tab pos="1930400" algn="l"/>
              </a:tabLst>
            </a:pPr>
            <a:r>
              <a:rPr lang="en-US" altLang="zh-CN" dirty="0"/>
              <a:t>	</a:t>
            </a: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Principe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vélocité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924300" y="1714500"/>
            <a:ext cx="3547959" cy="3981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flux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sanguin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dans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l’aorte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924300" y="1981200"/>
            <a:ext cx="4592604" cy="116185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thoracique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permet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calculer</a:t>
            </a:r>
          </a:p>
          <a:p>
            <a:pPr>
              <a:lnSpc>
                <a:spcPts val="30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moyennant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l’acceptation</a:t>
            </a:r>
          </a:p>
          <a:p>
            <a:pPr>
              <a:lnSpc>
                <a:spcPts val="3000"/>
              </a:lnSpc>
              <a:tabLst/>
            </a:pP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d’approximation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(valeur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924300" y="3140726"/>
            <a:ext cx="4528356" cy="6617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l’aorte,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répartition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jugée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TSA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l’aorte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11200" y="3928435"/>
            <a:ext cx="7179851" cy="6745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descendante,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sanguin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harmonieux,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centrage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parfait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Doppler).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66700" y="5143500"/>
            <a:ext cx="8597900" cy="11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342900" algn="l"/>
              </a:tabLst>
            </a:pP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Autres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paramètres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mesurés,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pic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vélocité,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temps</a:t>
            </a:r>
          </a:p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d’éjection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corrigé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…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permettent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renseigner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sur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</a:p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</a:p>
        </p:txBody>
      </p:sp>
    </p:spTree>
    <p:extLst>
      <p:ext uri="{BB962C8B-B14F-4D97-AF65-F5344CB8AC3E}">
        <p14:creationId xmlns:p14="http://schemas.microsoft.com/office/powerpoint/2010/main" val="1266703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0" y="3721100"/>
            <a:ext cx="4127500" cy="3136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0900" y="63500"/>
            <a:ext cx="7302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993900" y="596900"/>
            <a:ext cx="50165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Doppler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TransOesophagien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DTO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66700" y="1333500"/>
            <a:ext cx="5161669" cy="91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5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Intérêts</a:t>
            </a:r>
            <a:r>
              <a:rPr lang="en-US" altLang="zh-CN" sz="35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invasif,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3500"/>
              </a:lnSpc>
              <a:tabLst/>
            </a:pP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		</a:t>
            </a:r>
            <a:r>
              <a:rPr lang="en-US" altLang="zh-CN" sz="279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apprentissage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simplifié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66700" y="2489200"/>
            <a:ext cx="7643503" cy="49853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5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Limites</a:t>
            </a:r>
            <a:r>
              <a:rPr lang="en-US" altLang="zh-CN" sz="35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valeur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absolue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imprécise,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seule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66700" y="3035300"/>
            <a:ext cx="7942944" cy="141833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variation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temps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sous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l’effet</a:t>
            </a:r>
            <a:r>
              <a:rPr lang="en-US" altLang="zh-CN" sz="2798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d’une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thérapeutique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intéressante,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Repositionnement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fréquent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09600" y="4559300"/>
            <a:ext cx="3892091" cy="90537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sonde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oesophagienne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nécessaire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D4718D-132B-8C48-846B-891A4A45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96" y="4956234"/>
            <a:ext cx="2232745" cy="183915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2F51765-3DAA-D847-A609-6DDB504C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6707" y="559886"/>
            <a:ext cx="1526992" cy="1929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22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2641600"/>
            <a:ext cx="6807200" cy="4216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0900" y="63500"/>
            <a:ext cx="7302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524000" y="596900"/>
            <a:ext cx="5969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Cathétérisme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gauche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PiCCO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42900" y="1257300"/>
            <a:ext cx="76200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PiCCO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Pulse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intermittent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Contour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Cardiac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Output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42900" y="1816100"/>
            <a:ext cx="80518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discontinu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(thermodillution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transcardiopulmonaire)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527300" y="2324100"/>
            <a:ext cx="58674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continu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(analyse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contour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pression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artérielle)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3212" y="496621"/>
            <a:ext cx="7819097" cy="5864323"/>
          </a:xfrm>
          <a:custGeom>
            <a:avLst/>
            <a:gdLst>
              <a:gd name="connsiteX0" fmla="*/ 9144000 w 9144000"/>
              <a:gd name="connsiteY0" fmla="*/ 0 h 6858000"/>
              <a:gd name="connsiteX1" fmla="*/ 9144000 w 9144000"/>
              <a:gd name="connsiteY1" fmla="*/ 6858000 h 6858000"/>
              <a:gd name="connsiteX2" fmla="*/ 0 w 9144000"/>
              <a:gd name="connsiteY2" fmla="*/ 6858000 h 6858000"/>
              <a:gd name="connsiteX3" fmla="*/ 0 w 9144000"/>
              <a:gd name="connsiteY3" fmla="*/ 0 h 6858000"/>
              <a:gd name="connsiteX4" fmla="*/ 9144000 w 9144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9144000" y="0"/>
                </a:move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3" name="Freeform 3"/>
          <p:cNvSpPr/>
          <p:nvPr/>
        </p:nvSpPr>
        <p:spPr>
          <a:xfrm>
            <a:off x="1265944" y="1301337"/>
            <a:ext cx="140744" cy="139440"/>
          </a:xfrm>
          <a:custGeom>
            <a:avLst/>
            <a:gdLst>
              <a:gd name="connsiteX0" fmla="*/ 164592 w 164592"/>
              <a:gd name="connsiteY0" fmla="*/ 0 h 163067"/>
              <a:gd name="connsiteX1" fmla="*/ 164592 w 164592"/>
              <a:gd name="connsiteY1" fmla="*/ 163067 h 163067"/>
              <a:gd name="connsiteX2" fmla="*/ 0 w 164592"/>
              <a:gd name="connsiteY2" fmla="*/ 163067 h 163067"/>
              <a:gd name="connsiteX3" fmla="*/ 0 w 164592"/>
              <a:gd name="connsiteY3" fmla="*/ 0 h 163067"/>
              <a:gd name="connsiteX4" fmla="*/ 164592 w 164592"/>
              <a:gd name="connsiteY4" fmla="*/ 0 h 1630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64592" h="163067">
                <a:moveTo>
                  <a:pt x="164592" y="0"/>
                </a:moveTo>
                <a:lnTo>
                  <a:pt x="164592" y="163067"/>
                </a:lnTo>
                <a:lnTo>
                  <a:pt x="0" y="163067"/>
                </a:lnTo>
                <a:lnTo>
                  <a:pt x="0" y="0"/>
                </a:lnTo>
                <a:lnTo>
                  <a:pt x="164592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5" name="Freeform 3"/>
          <p:cNvSpPr/>
          <p:nvPr/>
        </p:nvSpPr>
        <p:spPr>
          <a:xfrm>
            <a:off x="1656899" y="1861704"/>
            <a:ext cx="119892" cy="118590"/>
          </a:xfrm>
          <a:custGeom>
            <a:avLst/>
            <a:gdLst>
              <a:gd name="connsiteX0" fmla="*/ 140207 w 140207"/>
              <a:gd name="connsiteY0" fmla="*/ 0 h 138684"/>
              <a:gd name="connsiteX1" fmla="*/ 140207 w 140207"/>
              <a:gd name="connsiteY1" fmla="*/ 138684 h 138684"/>
              <a:gd name="connsiteX2" fmla="*/ 0 w 140207"/>
              <a:gd name="connsiteY2" fmla="*/ 138684 h 138684"/>
              <a:gd name="connsiteX3" fmla="*/ 0 w 140207"/>
              <a:gd name="connsiteY3" fmla="*/ 0 h 138684"/>
              <a:gd name="connsiteX4" fmla="*/ 140207 w 140207"/>
              <a:gd name="connsiteY4" fmla="*/ 0 h 1386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0207" h="138684">
                <a:moveTo>
                  <a:pt x="140207" y="0"/>
                </a:moveTo>
                <a:lnTo>
                  <a:pt x="140207" y="138684"/>
                </a:lnTo>
                <a:lnTo>
                  <a:pt x="0" y="138684"/>
                </a:lnTo>
                <a:lnTo>
                  <a:pt x="0" y="0"/>
                </a:lnTo>
                <a:lnTo>
                  <a:pt x="140207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6" name="Freeform 3"/>
          <p:cNvSpPr/>
          <p:nvPr/>
        </p:nvSpPr>
        <p:spPr>
          <a:xfrm>
            <a:off x="1656899" y="2113220"/>
            <a:ext cx="119892" cy="118589"/>
          </a:xfrm>
          <a:custGeom>
            <a:avLst/>
            <a:gdLst>
              <a:gd name="connsiteX0" fmla="*/ 140207 w 140207"/>
              <a:gd name="connsiteY0" fmla="*/ 0 h 138683"/>
              <a:gd name="connsiteX1" fmla="*/ 140207 w 140207"/>
              <a:gd name="connsiteY1" fmla="*/ 138683 h 138683"/>
              <a:gd name="connsiteX2" fmla="*/ 0 w 140207"/>
              <a:gd name="connsiteY2" fmla="*/ 138683 h 138683"/>
              <a:gd name="connsiteX3" fmla="*/ 0 w 140207"/>
              <a:gd name="connsiteY3" fmla="*/ 0 h 138683"/>
              <a:gd name="connsiteX4" fmla="*/ 140207 w 140207"/>
              <a:gd name="connsiteY4" fmla="*/ 0 h 1386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0207" h="138683">
                <a:moveTo>
                  <a:pt x="140207" y="0"/>
                </a:moveTo>
                <a:lnTo>
                  <a:pt x="140207" y="138683"/>
                </a:lnTo>
                <a:lnTo>
                  <a:pt x="0" y="138683"/>
                </a:lnTo>
                <a:lnTo>
                  <a:pt x="0" y="0"/>
                </a:lnTo>
                <a:lnTo>
                  <a:pt x="140207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7" name="Freeform 3"/>
          <p:cNvSpPr/>
          <p:nvPr/>
        </p:nvSpPr>
        <p:spPr>
          <a:xfrm>
            <a:off x="1656899" y="2573244"/>
            <a:ext cx="119892" cy="118589"/>
          </a:xfrm>
          <a:custGeom>
            <a:avLst/>
            <a:gdLst>
              <a:gd name="connsiteX0" fmla="*/ 140207 w 140207"/>
              <a:gd name="connsiteY0" fmla="*/ 0 h 138683"/>
              <a:gd name="connsiteX1" fmla="*/ 140207 w 140207"/>
              <a:gd name="connsiteY1" fmla="*/ 138683 h 138683"/>
              <a:gd name="connsiteX2" fmla="*/ 0 w 140207"/>
              <a:gd name="connsiteY2" fmla="*/ 138683 h 138683"/>
              <a:gd name="connsiteX3" fmla="*/ 0 w 140207"/>
              <a:gd name="connsiteY3" fmla="*/ 0 h 138683"/>
              <a:gd name="connsiteX4" fmla="*/ 140207 w 140207"/>
              <a:gd name="connsiteY4" fmla="*/ 0 h 1386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0207" h="138683">
                <a:moveTo>
                  <a:pt x="140207" y="0"/>
                </a:moveTo>
                <a:lnTo>
                  <a:pt x="140207" y="138683"/>
                </a:lnTo>
                <a:lnTo>
                  <a:pt x="0" y="138683"/>
                </a:lnTo>
                <a:lnTo>
                  <a:pt x="0" y="0"/>
                </a:lnTo>
                <a:lnTo>
                  <a:pt x="140207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8" name="Freeform 3"/>
          <p:cNvSpPr/>
          <p:nvPr/>
        </p:nvSpPr>
        <p:spPr>
          <a:xfrm>
            <a:off x="1656899" y="2823455"/>
            <a:ext cx="119892" cy="118589"/>
          </a:xfrm>
          <a:custGeom>
            <a:avLst/>
            <a:gdLst>
              <a:gd name="connsiteX0" fmla="*/ 140207 w 140207"/>
              <a:gd name="connsiteY0" fmla="*/ 0 h 138683"/>
              <a:gd name="connsiteX1" fmla="*/ 140207 w 140207"/>
              <a:gd name="connsiteY1" fmla="*/ 138683 h 138683"/>
              <a:gd name="connsiteX2" fmla="*/ 0 w 140207"/>
              <a:gd name="connsiteY2" fmla="*/ 138683 h 138683"/>
              <a:gd name="connsiteX3" fmla="*/ 0 w 140207"/>
              <a:gd name="connsiteY3" fmla="*/ 0 h 138683"/>
              <a:gd name="connsiteX4" fmla="*/ 140207 w 140207"/>
              <a:gd name="connsiteY4" fmla="*/ 0 h 1386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0207" h="138683">
                <a:moveTo>
                  <a:pt x="140207" y="0"/>
                </a:moveTo>
                <a:lnTo>
                  <a:pt x="140207" y="138683"/>
                </a:lnTo>
                <a:lnTo>
                  <a:pt x="0" y="138683"/>
                </a:lnTo>
                <a:lnTo>
                  <a:pt x="0" y="0"/>
                </a:lnTo>
                <a:lnTo>
                  <a:pt x="140207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9" name="Freeform 3"/>
          <p:cNvSpPr/>
          <p:nvPr/>
        </p:nvSpPr>
        <p:spPr>
          <a:xfrm>
            <a:off x="1656899" y="3074968"/>
            <a:ext cx="119892" cy="118590"/>
          </a:xfrm>
          <a:custGeom>
            <a:avLst/>
            <a:gdLst>
              <a:gd name="connsiteX0" fmla="*/ 140207 w 140207"/>
              <a:gd name="connsiteY0" fmla="*/ 0 h 138684"/>
              <a:gd name="connsiteX1" fmla="*/ 140207 w 140207"/>
              <a:gd name="connsiteY1" fmla="*/ 138684 h 138684"/>
              <a:gd name="connsiteX2" fmla="*/ 0 w 140207"/>
              <a:gd name="connsiteY2" fmla="*/ 138684 h 138684"/>
              <a:gd name="connsiteX3" fmla="*/ 0 w 140207"/>
              <a:gd name="connsiteY3" fmla="*/ 0 h 138684"/>
              <a:gd name="connsiteX4" fmla="*/ 140207 w 140207"/>
              <a:gd name="connsiteY4" fmla="*/ 0 h 1386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0207" h="138684">
                <a:moveTo>
                  <a:pt x="140207" y="0"/>
                </a:moveTo>
                <a:lnTo>
                  <a:pt x="140207" y="138684"/>
                </a:lnTo>
                <a:lnTo>
                  <a:pt x="0" y="138684"/>
                </a:lnTo>
                <a:lnTo>
                  <a:pt x="0" y="0"/>
                </a:lnTo>
                <a:lnTo>
                  <a:pt x="140207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0" name="Freeform 3"/>
          <p:cNvSpPr/>
          <p:nvPr/>
        </p:nvSpPr>
        <p:spPr>
          <a:xfrm>
            <a:off x="1265944" y="3331696"/>
            <a:ext cx="140744" cy="139440"/>
          </a:xfrm>
          <a:custGeom>
            <a:avLst/>
            <a:gdLst>
              <a:gd name="connsiteX0" fmla="*/ 164592 w 164592"/>
              <a:gd name="connsiteY0" fmla="*/ 0 h 163067"/>
              <a:gd name="connsiteX1" fmla="*/ 164592 w 164592"/>
              <a:gd name="connsiteY1" fmla="*/ 163067 h 163067"/>
              <a:gd name="connsiteX2" fmla="*/ 0 w 164592"/>
              <a:gd name="connsiteY2" fmla="*/ 163067 h 163067"/>
              <a:gd name="connsiteX3" fmla="*/ 0 w 164592"/>
              <a:gd name="connsiteY3" fmla="*/ 0 h 163067"/>
              <a:gd name="connsiteX4" fmla="*/ 164592 w 164592"/>
              <a:gd name="connsiteY4" fmla="*/ 0 h 1630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64592" h="163067">
                <a:moveTo>
                  <a:pt x="164592" y="0"/>
                </a:moveTo>
                <a:lnTo>
                  <a:pt x="164592" y="163067"/>
                </a:lnTo>
                <a:lnTo>
                  <a:pt x="0" y="163067"/>
                </a:lnTo>
                <a:lnTo>
                  <a:pt x="0" y="0"/>
                </a:lnTo>
                <a:lnTo>
                  <a:pt x="164592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1" name="Freeform 3"/>
          <p:cNvSpPr/>
          <p:nvPr/>
        </p:nvSpPr>
        <p:spPr>
          <a:xfrm>
            <a:off x="1656899" y="3607970"/>
            <a:ext cx="119892" cy="118590"/>
          </a:xfrm>
          <a:custGeom>
            <a:avLst/>
            <a:gdLst>
              <a:gd name="connsiteX0" fmla="*/ 140207 w 140207"/>
              <a:gd name="connsiteY0" fmla="*/ 0 h 138684"/>
              <a:gd name="connsiteX1" fmla="*/ 140207 w 140207"/>
              <a:gd name="connsiteY1" fmla="*/ 138683 h 138684"/>
              <a:gd name="connsiteX2" fmla="*/ 0 w 140207"/>
              <a:gd name="connsiteY2" fmla="*/ 138683 h 138684"/>
              <a:gd name="connsiteX3" fmla="*/ 0 w 140207"/>
              <a:gd name="connsiteY3" fmla="*/ 0 h 138684"/>
              <a:gd name="connsiteX4" fmla="*/ 140207 w 140207"/>
              <a:gd name="connsiteY4" fmla="*/ 0 h 1386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0207" h="138684">
                <a:moveTo>
                  <a:pt x="140207" y="0"/>
                </a:moveTo>
                <a:lnTo>
                  <a:pt x="140207" y="138683"/>
                </a:lnTo>
                <a:lnTo>
                  <a:pt x="0" y="138683"/>
                </a:lnTo>
                <a:lnTo>
                  <a:pt x="0" y="0"/>
                </a:lnTo>
                <a:lnTo>
                  <a:pt x="140207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2" name="Freeform 3"/>
          <p:cNvSpPr/>
          <p:nvPr/>
        </p:nvSpPr>
        <p:spPr>
          <a:xfrm>
            <a:off x="1656899" y="3859485"/>
            <a:ext cx="119892" cy="118590"/>
          </a:xfrm>
          <a:custGeom>
            <a:avLst/>
            <a:gdLst>
              <a:gd name="connsiteX0" fmla="*/ 140207 w 140207"/>
              <a:gd name="connsiteY0" fmla="*/ 0 h 138684"/>
              <a:gd name="connsiteX1" fmla="*/ 140207 w 140207"/>
              <a:gd name="connsiteY1" fmla="*/ 138683 h 138684"/>
              <a:gd name="connsiteX2" fmla="*/ 0 w 140207"/>
              <a:gd name="connsiteY2" fmla="*/ 138683 h 138684"/>
              <a:gd name="connsiteX3" fmla="*/ 0 w 140207"/>
              <a:gd name="connsiteY3" fmla="*/ 0 h 138684"/>
              <a:gd name="connsiteX4" fmla="*/ 140207 w 140207"/>
              <a:gd name="connsiteY4" fmla="*/ 0 h 1386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0207" h="138684">
                <a:moveTo>
                  <a:pt x="140207" y="0"/>
                </a:moveTo>
                <a:lnTo>
                  <a:pt x="140207" y="138683"/>
                </a:lnTo>
                <a:lnTo>
                  <a:pt x="0" y="138683"/>
                </a:lnTo>
                <a:lnTo>
                  <a:pt x="0" y="0"/>
                </a:lnTo>
                <a:lnTo>
                  <a:pt x="140207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3" name="Freeform 3"/>
          <p:cNvSpPr/>
          <p:nvPr/>
        </p:nvSpPr>
        <p:spPr>
          <a:xfrm>
            <a:off x="6595094" y="2434237"/>
            <a:ext cx="1757124" cy="3096797"/>
          </a:xfrm>
          <a:custGeom>
            <a:avLst/>
            <a:gdLst>
              <a:gd name="connsiteX0" fmla="*/ 6350 w 2054859"/>
              <a:gd name="connsiteY0" fmla="*/ 6350 h 3621532"/>
              <a:gd name="connsiteX1" fmla="*/ 6350 w 2054859"/>
              <a:gd name="connsiteY1" fmla="*/ 3615182 h 3621532"/>
              <a:gd name="connsiteX2" fmla="*/ 2048509 w 2054859"/>
              <a:gd name="connsiteY2" fmla="*/ 3615182 h 3621532"/>
              <a:gd name="connsiteX3" fmla="*/ 2048509 w 2054859"/>
              <a:gd name="connsiteY3" fmla="*/ 6350 h 3621532"/>
              <a:gd name="connsiteX4" fmla="*/ 6350 w 2054859"/>
              <a:gd name="connsiteY4" fmla="*/ 6350 h 36215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54859" h="3621532">
                <a:moveTo>
                  <a:pt x="6350" y="6350"/>
                </a:moveTo>
                <a:lnTo>
                  <a:pt x="6350" y="3615182"/>
                </a:lnTo>
                <a:lnTo>
                  <a:pt x="2048509" y="3615182"/>
                </a:lnTo>
                <a:lnTo>
                  <a:pt x="2048509" y="6350"/>
                </a:lnTo>
                <a:lnTo>
                  <a:pt x="63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4" name="Freeform 3"/>
          <p:cNvSpPr/>
          <p:nvPr/>
        </p:nvSpPr>
        <p:spPr>
          <a:xfrm>
            <a:off x="3516975" y="4107524"/>
            <a:ext cx="3036851" cy="2153293"/>
          </a:xfrm>
          <a:custGeom>
            <a:avLst/>
            <a:gdLst>
              <a:gd name="connsiteX0" fmla="*/ 6350 w 3551428"/>
              <a:gd name="connsiteY0" fmla="*/ 6350 h 2518156"/>
              <a:gd name="connsiteX1" fmla="*/ 6350 w 3551428"/>
              <a:gd name="connsiteY1" fmla="*/ 2511806 h 2518156"/>
              <a:gd name="connsiteX2" fmla="*/ 3545078 w 3551428"/>
              <a:gd name="connsiteY2" fmla="*/ 2511806 h 2518156"/>
              <a:gd name="connsiteX3" fmla="*/ 3545078 w 3551428"/>
              <a:gd name="connsiteY3" fmla="*/ 6350 h 2518156"/>
              <a:gd name="connsiteX4" fmla="*/ 6350 w 3551428"/>
              <a:gd name="connsiteY4" fmla="*/ 6350 h 25181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51428" h="2518156">
                <a:moveTo>
                  <a:pt x="6350" y="6350"/>
                </a:moveTo>
                <a:lnTo>
                  <a:pt x="6350" y="2511806"/>
                </a:lnTo>
                <a:lnTo>
                  <a:pt x="3545078" y="2511806"/>
                </a:lnTo>
                <a:lnTo>
                  <a:pt x="3545078" y="6350"/>
                </a:lnTo>
                <a:lnTo>
                  <a:pt x="63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15" name="Freeform 3"/>
          <p:cNvSpPr/>
          <p:nvPr/>
        </p:nvSpPr>
        <p:spPr>
          <a:xfrm>
            <a:off x="991407" y="4097099"/>
            <a:ext cx="2226271" cy="2072495"/>
          </a:xfrm>
          <a:custGeom>
            <a:avLst/>
            <a:gdLst>
              <a:gd name="connsiteX0" fmla="*/ 6350 w 2603500"/>
              <a:gd name="connsiteY0" fmla="*/ 6350 h 2423668"/>
              <a:gd name="connsiteX1" fmla="*/ 6350 w 2603500"/>
              <a:gd name="connsiteY1" fmla="*/ 2417318 h 2423668"/>
              <a:gd name="connsiteX2" fmla="*/ 2597149 w 2603500"/>
              <a:gd name="connsiteY2" fmla="*/ 2417318 h 2423668"/>
              <a:gd name="connsiteX3" fmla="*/ 2597149 w 2603500"/>
              <a:gd name="connsiteY3" fmla="*/ 6350 h 2423668"/>
              <a:gd name="connsiteX4" fmla="*/ 6350 w 2603500"/>
              <a:gd name="connsiteY4" fmla="*/ 6350 h 24236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603500" h="2423668">
                <a:moveTo>
                  <a:pt x="6350" y="6350"/>
                </a:moveTo>
                <a:lnTo>
                  <a:pt x="6350" y="2417318"/>
                </a:lnTo>
                <a:lnTo>
                  <a:pt x="2597149" y="2417318"/>
                </a:lnTo>
                <a:lnTo>
                  <a:pt x="2597149" y="6350"/>
                </a:lnTo>
                <a:lnTo>
                  <a:pt x="63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47" y="4610269"/>
            <a:ext cx="3040760" cy="2150252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9489" y="3726560"/>
            <a:ext cx="1759297" cy="3095059"/>
          </a:xfrm>
          <a:prstGeom prst="rect">
            <a:avLst/>
          </a:prstGeom>
          <a:noFill/>
        </p:spPr>
      </p:pic>
      <p:sp>
        <p:nvSpPr>
          <p:cNvPr id="18" name="TextBox 1"/>
          <p:cNvSpPr txBox="1"/>
          <p:nvPr/>
        </p:nvSpPr>
        <p:spPr>
          <a:xfrm>
            <a:off x="304800" y="426583"/>
            <a:ext cx="8763000" cy="40857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2565"/>
              </a:lnSpc>
              <a:tabLst>
                <a:tab pos="336653" algn="l"/>
                <a:tab pos="912221" algn="l"/>
              </a:tabLst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Thermodilution Trans-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pulmonaire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ts val="855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138"/>
              </a:lnSpc>
              <a:tabLst>
                <a:tab pos="336653" algn="l"/>
                <a:tab pos="912221" algn="l"/>
              </a:tabLs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Données obtenues</a:t>
            </a:r>
            <a:r>
              <a:rPr lang="en-US" altLang="zh-CN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855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36653" algn="l"/>
                <a:tab pos="912221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DC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discontinu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(à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chaque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injection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du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bolus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froid)</a:t>
            </a:r>
          </a:p>
          <a:p>
            <a:pPr>
              <a:tabLst>
                <a:tab pos="336653" algn="l"/>
                <a:tab pos="912221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VTDG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représentant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la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précharge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globale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bi-ventriculaire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(qui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juge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pas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pour</a:t>
            </a:r>
          </a:p>
          <a:p>
            <a:pPr>
              <a:tabLst>
                <a:tab pos="336653" algn="l"/>
                <a:tab pos="912221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autant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la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précharge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dépendance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»)</a:t>
            </a:r>
          </a:p>
          <a:p>
            <a:pPr>
              <a:tabLst>
                <a:tab pos="336653" algn="l"/>
                <a:tab pos="912221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L’IFC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(en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divisant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DC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par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VTDG)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un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indice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d’inotropisme</a:t>
            </a:r>
          </a:p>
          <a:p>
            <a:pPr>
              <a:tabLst>
                <a:tab pos="336653" algn="l"/>
                <a:tab pos="912221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L’EPEV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représentant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l’eau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contenue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dans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les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alvéoles</a:t>
            </a:r>
          </a:p>
          <a:p>
            <a:pPr>
              <a:tabLst>
                <a:tab pos="336653" algn="l"/>
                <a:tab pos="912221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CPC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un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indice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d’OAP</a:t>
            </a:r>
            <a:r>
              <a:rPr lang="en-US" altLang="zh-CN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lésionnel</a:t>
            </a:r>
            <a:endParaRPr lang="en-US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ts val="1967"/>
              </a:lnSpc>
              <a:tabLst>
                <a:tab pos="336653" algn="l"/>
                <a:tab pos="912221" algn="l"/>
              </a:tabLst>
            </a:pP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ts val="2223"/>
              </a:lnSpc>
              <a:tabLst>
                <a:tab pos="336653" algn="l"/>
                <a:tab pos="912221" algn="l"/>
              </a:tabLst>
            </a:pPr>
            <a:r>
              <a:rPr lang="en-US" altLang="zh-CN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Validation :</a:t>
            </a:r>
          </a:p>
          <a:p>
            <a:pPr>
              <a:lnSpc>
                <a:spcPts val="1967"/>
              </a:lnSpc>
              <a:tabLst>
                <a:tab pos="336653" algn="l"/>
                <a:tab pos="912221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DC,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VTDG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et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l’IFC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A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Combes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Int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Care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Med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2004</a:t>
            </a:r>
          </a:p>
          <a:p>
            <a:pPr>
              <a:lnSpc>
                <a:spcPts val="1967"/>
              </a:lnSpc>
              <a:tabLst>
                <a:tab pos="336653" algn="l"/>
                <a:tab pos="912221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L’EPEV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et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le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CPC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X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Monet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Int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Care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Med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2007</a:t>
            </a:r>
            <a:endParaRPr lang="en-US" altLang="zh-CN" sz="1365" i="1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23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493" y="22860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50900" y="419100"/>
            <a:ext cx="7302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524000" y="952500"/>
            <a:ext cx="5969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9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Cathétérisme</a:t>
            </a:r>
            <a:r>
              <a:rPr lang="en-US" altLang="zh-CN" sz="29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29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gauche</a:t>
            </a:r>
            <a:r>
              <a:rPr lang="en-US" altLang="zh-CN" sz="29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9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PiCCO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42900" y="1752600"/>
            <a:ext cx="6643870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’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analyse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contour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permet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déterminer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09600" y="2159000"/>
            <a:ext cx="4432945" cy="3563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chaque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systole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calculer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66700" y="2616200"/>
            <a:ext cx="7505700" cy="35394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342900" algn="l"/>
              </a:tabLst>
            </a:pP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Autre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Intérêt: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estimation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volume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télédiastolique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global   (VTDG)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000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66700" y="3848100"/>
            <a:ext cx="1611788" cy="39587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Limites</a:t>
            </a:r>
            <a:r>
              <a:rPr lang="en-US" altLang="zh-C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: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66700" y="4279900"/>
            <a:ext cx="2764155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Principalement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iatrogène,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09600" y="4737100"/>
            <a:ext cx="4603440" cy="7923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lié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à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l’insertion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cathéter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veineux</a:t>
            </a:r>
          </a:p>
          <a:p>
            <a:pPr>
              <a:lnSpc>
                <a:spcPts val="1000"/>
              </a:lnSpc>
            </a:pPr>
            <a:endParaRPr lang="en-US" altLang="zh-CN" sz="1600" dirty="0"/>
          </a:p>
          <a:p>
            <a:pPr>
              <a:lnSpc>
                <a:spcPts val="2400"/>
              </a:lnSpc>
              <a:tabLst/>
            </a:pPr>
            <a:r>
              <a:rPr lang="en-US" altLang="zh-CN" sz="2400" dirty="0" err="1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Jugulaire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interne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artériel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fémoral.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266700" y="5600700"/>
            <a:ext cx="6001579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Risque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iatrogène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lors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calibrations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thermodilution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609600" y="5969000"/>
            <a:ext cx="2429832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transcardiopulmonaire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ADEDB28-19C8-994A-8CFF-DDA4E3FC9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339" r="39079"/>
          <a:stretch/>
        </p:blipFill>
        <p:spPr bwMode="auto">
          <a:xfrm>
            <a:off x="6324600" y="3380083"/>
            <a:ext cx="2092745" cy="2659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49600"/>
            <a:ext cx="3911600" cy="3708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0900" y="63500"/>
            <a:ext cx="7302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527300" y="596900"/>
            <a:ext cx="3937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Bio-impédance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thoracique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77800" y="1206500"/>
            <a:ext cx="8482258" cy="45974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Principe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variation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d’impédance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thorax,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traversé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31800" y="1651000"/>
            <a:ext cx="8465202" cy="7771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courant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électrique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alternatif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quantité</a:t>
            </a:r>
          </a:p>
          <a:p>
            <a:pPr>
              <a:lnSpc>
                <a:spcPts val="30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sang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qu’il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contient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donc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7800" y="2514600"/>
            <a:ext cx="4581511" cy="45974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Intérêt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caractère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US" altLang="zh-CN" sz="279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invasif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746500" y="3517900"/>
            <a:ext cx="48514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Limites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difficulté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d’acquisition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746500" y="4038600"/>
            <a:ext cx="47244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signal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mouvement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patient,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arythmie,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746500" y="4406900"/>
            <a:ext cx="1803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bistouri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électrique)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746500" y="4749800"/>
            <a:ext cx="47625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Système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validé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(grossesse,</a:t>
            </a:r>
            <a:r>
              <a:rPr lang="en-US" altLang="zh-CN" sz="18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obésité,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3746500" y="5118100"/>
            <a:ext cx="4483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épanchements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pleuraux,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œdème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pulmonaire…)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5700" y="3657600"/>
            <a:ext cx="2908300" cy="2717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0900" y="76200"/>
            <a:ext cx="730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                <a:tab pos="1003300" algn="l"/>
              </a:tabLst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  <a:p>
            <a:pPr>
              <a:lnSpc>
                <a:spcPts val="3400"/>
              </a:lnSpc>
              <a:tabLst>
                <a:tab pos="1003300" algn="l"/>
              </a:tabLst>
            </a:pPr>
            <a:r>
              <a:rPr lang="en-US" altLang="zh-CN" dirty="0"/>
              <a:t>	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NICO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(Non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Invasive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Cardiac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Output)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66700" y="1892300"/>
            <a:ext cx="8597900" cy="3759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Principe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Fick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l’analyse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variations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CO2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expiratoire,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induite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artificiellement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réinhalation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transitoire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expiré.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moniteur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altLang="zh-CN" sz="26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altLang="zh-CN" sz="26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terme</a:t>
            </a:r>
            <a:r>
              <a:rPr lang="en-US" altLang="zh-CN" sz="26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26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en-US" altLang="zh-CN" sz="26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6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réinhalation.</a:t>
            </a:r>
          </a:p>
          <a:p>
            <a:pPr>
              <a:lnSpc>
                <a:spcPts val="3900"/>
              </a:lnSpc>
              <a:tabLst>
                <a:tab pos="34290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Intérêts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caractère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non-invasif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quasi</a:t>
            </a:r>
          </a:p>
          <a:p>
            <a:pPr>
              <a:lnSpc>
                <a:spcPts val="34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continu</a:t>
            </a:r>
          </a:p>
          <a:p>
            <a:pPr>
              <a:lnSpc>
                <a:spcPts val="3900"/>
              </a:lnSpc>
              <a:tabLst>
                <a:tab pos="342900" algn="l"/>
              </a:tabLst>
            </a:pPr>
            <a:r>
              <a:rPr lang="en-US" altLang="zh-CN" sz="30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Limites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6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patient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intubé-ventilé,</a:t>
            </a:r>
            <a:r>
              <a:rPr lang="en-US" altLang="zh-CN" sz="26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stable</a:t>
            </a:r>
          </a:p>
          <a:p>
            <a:pPr>
              <a:lnSpc>
                <a:spcPts val="34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hémodynamiquement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pendant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</a:p>
          <a:p>
            <a:pPr>
              <a:lnSpc>
                <a:spcPts val="34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Shunt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intrapulmonaire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sous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estime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</a:t>
            </a:r>
            <a:r>
              <a:rPr lang="en-US" altLang="zh-CN" sz="26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100" y="3149600"/>
            <a:ext cx="5041900" cy="3708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0900" y="63500"/>
            <a:ext cx="7302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31800" y="673100"/>
            <a:ext cx="7693581" cy="26494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254000" algn="l"/>
                <a:tab pos="622300" algn="l"/>
              </a:tabLst>
            </a:pPr>
            <a:r>
              <a:rPr lang="en-US" altLang="zh-CN" dirty="0"/>
              <a:t>		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Etude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l’onde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pouls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Vigiléo®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Flotrac®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000"/>
              </a:lnSpc>
              <a:tabLst>
                <a:tab pos="254000" algn="l"/>
                <a:tab pos="622300" algn="l"/>
              </a:tabLst>
            </a:pP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Principe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l’association</a:t>
            </a:r>
            <a:r>
              <a:rPr lang="en-US" altLang="zh-CN" sz="32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32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moniteur</a:t>
            </a:r>
            <a:r>
              <a:rPr lang="en-US" altLang="zh-CN" sz="32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altLang="zh-CN" sz="32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</a:p>
          <a:p>
            <a:pPr>
              <a:lnSpc>
                <a:spcPts val="3800"/>
              </a:lnSpc>
              <a:tabLst>
                <a:tab pos="254000" algn="l"/>
                <a:tab pos="6223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capteur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permet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mesure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DC,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</a:t>
            </a:r>
          </a:p>
          <a:p>
            <a:pPr>
              <a:lnSpc>
                <a:spcPts val="3800"/>
              </a:lnSpc>
              <a:tabLst>
                <a:tab pos="254000" algn="l"/>
                <a:tab pos="6223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l’onde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pouls,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en-US" altLang="zh-CN" sz="3204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</a:t>
            </a:r>
          </a:p>
          <a:p>
            <a:pPr>
              <a:lnSpc>
                <a:spcPts val="3800"/>
              </a:lnSpc>
              <a:tabLst>
                <a:tab pos="254000" algn="l"/>
                <a:tab pos="6223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32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thermodilution</a:t>
            </a:r>
            <a:r>
              <a:rPr lang="en-US" altLang="zh-CN" sz="3206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transcardiopulmonaire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4200" y="990600"/>
            <a:ext cx="3073400" cy="586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74700" y="76200"/>
            <a:ext cx="730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                <a:tab pos="203200" algn="l"/>
              </a:tabLst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Techniques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mesure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DC</a:t>
            </a:r>
          </a:p>
          <a:p>
            <a:pPr>
              <a:lnSpc>
                <a:spcPts val="3400"/>
              </a:lnSpc>
              <a:tabLst>
                <a:tab pos="203200" algn="l"/>
              </a:tabLst>
            </a:pPr>
            <a:r>
              <a:rPr lang="en-US" altLang="zh-CN" dirty="0"/>
              <a:t>	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Etude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l’onde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pouls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Vigiléo®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</a:t>
            </a:r>
            <a:r>
              <a:rPr lang="en-US" altLang="zh-CN" sz="29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Flotrac®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66700" y="1955800"/>
            <a:ext cx="4382610" cy="387009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dirty="0"/>
              <a:t>	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Intérêt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Vigiléo®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reporte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DC,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VES,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ScvO2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4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Limites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=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défaut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courbe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irrégulière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2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arythmie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insuffisance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aortique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initiale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fiabilité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modifié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vasoactifs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tabLst>
                <a:tab pos="88900" algn="l"/>
                <a:tab pos="342900" algn="l"/>
                <a:tab pos="977900" algn="l"/>
              </a:tabLs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altLang="zh-CN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sepsis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6F99F44D-2A1D-B246-9979-772B3C190176}"/>
              </a:ext>
            </a:extLst>
          </p:cNvPr>
          <p:cNvSpPr/>
          <p:nvPr/>
        </p:nvSpPr>
        <p:spPr>
          <a:xfrm>
            <a:off x="6096001" y="0"/>
            <a:ext cx="3048000" cy="1600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323532" y="2460478"/>
            <a:ext cx="799242" cy="591060"/>
          </a:xfrm>
          <a:custGeom>
            <a:avLst/>
            <a:gdLst>
              <a:gd name="connsiteX0" fmla="*/ 0 w 799242"/>
              <a:gd name="connsiteY0" fmla="*/ 591060 h 591060"/>
              <a:gd name="connsiteX1" fmla="*/ 799242 w 799242"/>
              <a:gd name="connsiteY1" fmla="*/ 591060 h 591060"/>
              <a:gd name="connsiteX2" fmla="*/ 799242 w 799242"/>
              <a:gd name="connsiteY2" fmla="*/ 0 h 591060"/>
              <a:gd name="connsiteX3" fmla="*/ 0 w 799242"/>
              <a:gd name="connsiteY3" fmla="*/ 0 h 591060"/>
              <a:gd name="connsiteX4" fmla="*/ 0 w 799242"/>
              <a:gd name="connsiteY4" fmla="*/ 591060 h 5910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99242" h="591060">
                <a:moveTo>
                  <a:pt x="0" y="591060"/>
                </a:moveTo>
                <a:lnTo>
                  <a:pt x="799242" y="591060"/>
                </a:lnTo>
                <a:lnTo>
                  <a:pt x="799242" y="0"/>
                </a:lnTo>
                <a:lnTo>
                  <a:pt x="0" y="0"/>
                </a:lnTo>
                <a:lnTo>
                  <a:pt x="0" y="59106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316554" y="2453499"/>
            <a:ext cx="813199" cy="605016"/>
          </a:xfrm>
          <a:custGeom>
            <a:avLst/>
            <a:gdLst>
              <a:gd name="connsiteX0" fmla="*/ 6978 w 813199"/>
              <a:gd name="connsiteY0" fmla="*/ 598038 h 605016"/>
              <a:gd name="connsiteX1" fmla="*/ 806221 w 813199"/>
              <a:gd name="connsiteY1" fmla="*/ 598038 h 605016"/>
              <a:gd name="connsiteX2" fmla="*/ 806221 w 813199"/>
              <a:gd name="connsiteY2" fmla="*/ 6978 h 605016"/>
              <a:gd name="connsiteX3" fmla="*/ 6978 w 813199"/>
              <a:gd name="connsiteY3" fmla="*/ 6978 h 605016"/>
              <a:gd name="connsiteX4" fmla="*/ 6978 w 813199"/>
              <a:gd name="connsiteY4" fmla="*/ 598038 h 6050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99" h="605016">
                <a:moveTo>
                  <a:pt x="6978" y="598038"/>
                </a:moveTo>
                <a:lnTo>
                  <a:pt x="806221" y="598038"/>
                </a:lnTo>
                <a:lnTo>
                  <a:pt x="806221" y="6978"/>
                </a:lnTo>
                <a:lnTo>
                  <a:pt x="6978" y="6978"/>
                </a:lnTo>
                <a:lnTo>
                  <a:pt x="6978" y="59803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4467858" y="6311642"/>
            <a:ext cx="3146669" cy="534370"/>
          </a:xfrm>
          <a:custGeom>
            <a:avLst/>
            <a:gdLst>
              <a:gd name="connsiteX0" fmla="*/ 0 w 3146669"/>
              <a:gd name="connsiteY0" fmla="*/ 534370 h 534370"/>
              <a:gd name="connsiteX1" fmla="*/ 3146668 w 3146669"/>
              <a:gd name="connsiteY1" fmla="*/ 534370 h 534370"/>
              <a:gd name="connsiteX2" fmla="*/ 3146668 w 3146669"/>
              <a:gd name="connsiteY2" fmla="*/ 0 h 534370"/>
              <a:gd name="connsiteX3" fmla="*/ 0 w 3146669"/>
              <a:gd name="connsiteY3" fmla="*/ 0 h 534370"/>
              <a:gd name="connsiteX4" fmla="*/ 0 w 3146669"/>
              <a:gd name="connsiteY4" fmla="*/ 534370 h 534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146669" h="534370">
                <a:moveTo>
                  <a:pt x="0" y="534370"/>
                </a:moveTo>
                <a:lnTo>
                  <a:pt x="3146668" y="534370"/>
                </a:lnTo>
                <a:lnTo>
                  <a:pt x="3146668" y="0"/>
                </a:lnTo>
                <a:lnTo>
                  <a:pt x="0" y="0"/>
                </a:lnTo>
                <a:lnTo>
                  <a:pt x="0" y="53437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4460879" y="6304663"/>
            <a:ext cx="3160626" cy="548326"/>
          </a:xfrm>
          <a:custGeom>
            <a:avLst/>
            <a:gdLst>
              <a:gd name="connsiteX0" fmla="*/ 6978 w 3160626"/>
              <a:gd name="connsiteY0" fmla="*/ 541348 h 548326"/>
              <a:gd name="connsiteX1" fmla="*/ 3153647 w 3160626"/>
              <a:gd name="connsiteY1" fmla="*/ 541348 h 548326"/>
              <a:gd name="connsiteX2" fmla="*/ 3153647 w 3160626"/>
              <a:gd name="connsiteY2" fmla="*/ 6978 h 548326"/>
              <a:gd name="connsiteX3" fmla="*/ 6978 w 3160626"/>
              <a:gd name="connsiteY3" fmla="*/ 6978 h 548326"/>
              <a:gd name="connsiteX4" fmla="*/ 6978 w 3160626"/>
              <a:gd name="connsiteY4" fmla="*/ 541348 h 548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160626" h="548326">
                <a:moveTo>
                  <a:pt x="6978" y="541348"/>
                </a:moveTo>
                <a:lnTo>
                  <a:pt x="3153647" y="541348"/>
                </a:lnTo>
                <a:lnTo>
                  <a:pt x="3153647" y="6978"/>
                </a:lnTo>
                <a:lnTo>
                  <a:pt x="6978" y="6978"/>
                </a:lnTo>
                <a:lnTo>
                  <a:pt x="6978" y="54134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6194893" y="2703035"/>
            <a:ext cx="2125725" cy="305752"/>
          </a:xfrm>
          <a:custGeom>
            <a:avLst/>
            <a:gdLst>
              <a:gd name="connsiteX0" fmla="*/ 0 w 2125725"/>
              <a:gd name="connsiteY0" fmla="*/ 305752 h 305752"/>
              <a:gd name="connsiteX1" fmla="*/ 2125725 w 2125725"/>
              <a:gd name="connsiteY1" fmla="*/ 305752 h 305752"/>
              <a:gd name="connsiteX2" fmla="*/ 2125725 w 2125725"/>
              <a:gd name="connsiteY2" fmla="*/ 0 h 305752"/>
              <a:gd name="connsiteX3" fmla="*/ 0 w 2125725"/>
              <a:gd name="connsiteY3" fmla="*/ 0 h 305752"/>
              <a:gd name="connsiteX4" fmla="*/ 0 w 2125725"/>
              <a:gd name="connsiteY4" fmla="*/ 305752 h 3057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25725" h="305752">
                <a:moveTo>
                  <a:pt x="0" y="305752"/>
                </a:moveTo>
                <a:lnTo>
                  <a:pt x="2125725" y="305752"/>
                </a:lnTo>
                <a:lnTo>
                  <a:pt x="2125725" y="0"/>
                </a:lnTo>
                <a:lnTo>
                  <a:pt x="0" y="0"/>
                </a:lnTo>
                <a:lnTo>
                  <a:pt x="0" y="30575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6187914" y="2696057"/>
            <a:ext cx="2139681" cy="319709"/>
          </a:xfrm>
          <a:custGeom>
            <a:avLst/>
            <a:gdLst>
              <a:gd name="connsiteX0" fmla="*/ 6978 w 2139681"/>
              <a:gd name="connsiteY0" fmla="*/ 312730 h 319709"/>
              <a:gd name="connsiteX1" fmla="*/ 2132703 w 2139681"/>
              <a:gd name="connsiteY1" fmla="*/ 312730 h 319709"/>
              <a:gd name="connsiteX2" fmla="*/ 2132703 w 2139681"/>
              <a:gd name="connsiteY2" fmla="*/ 6978 h 319709"/>
              <a:gd name="connsiteX3" fmla="*/ 6978 w 2139681"/>
              <a:gd name="connsiteY3" fmla="*/ 6978 h 319709"/>
              <a:gd name="connsiteX4" fmla="*/ 6978 w 2139681"/>
              <a:gd name="connsiteY4" fmla="*/ 312730 h 319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39681" h="319709">
                <a:moveTo>
                  <a:pt x="6978" y="312730"/>
                </a:moveTo>
                <a:lnTo>
                  <a:pt x="2132703" y="312730"/>
                </a:lnTo>
                <a:lnTo>
                  <a:pt x="2132703" y="6978"/>
                </a:lnTo>
                <a:lnTo>
                  <a:pt x="6978" y="6978"/>
                </a:lnTo>
                <a:lnTo>
                  <a:pt x="6978" y="31273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6233085" y="4204848"/>
            <a:ext cx="1976682" cy="305753"/>
          </a:xfrm>
          <a:custGeom>
            <a:avLst/>
            <a:gdLst>
              <a:gd name="connsiteX0" fmla="*/ 0 w 1976682"/>
              <a:gd name="connsiteY0" fmla="*/ 305753 h 305753"/>
              <a:gd name="connsiteX1" fmla="*/ 1976682 w 1976682"/>
              <a:gd name="connsiteY1" fmla="*/ 305753 h 305753"/>
              <a:gd name="connsiteX2" fmla="*/ 1976682 w 1976682"/>
              <a:gd name="connsiteY2" fmla="*/ 0 h 305753"/>
              <a:gd name="connsiteX3" fmla="*/ 0 w 1976682"/>
              <a:gd name="connsiteY3" fmla="*/ 0 h 305753"/>
              <a:gd name="connsiteX4" fmla="*/ 0 w 1976682"/>
              <a:gd name="connsiteY4" fmla="*/ 305753 h 3057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76682" h="305753">
                <a:moveTo>
                  <a:pt x="0" y="305753"/>
                </a:moveTo>
                <a:lnTo>
                  <a:pt x="1976682" y="305753"/>
                </a:lnTo>
                <a:lnTo>
                  <a:pt x="1976682" y="0"/>
                </a:lnTo>
                <a:lnTo>
                  <a:pt x="0" y="0"/>
                </a:lnTo>
                <a:lnTo>
                  <a:pt x="0" y="305753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6226107" y="4197870"/>
            <a:ext cx="1990638" cy="319709"/>
          </a:xfrm>
          <a:custGeom>
            <a:avLst/>
            <a:gdLst>
              <a:gd name="connsiteX0" fmla="*/ 6978 w 1990638"/>
              <a:gd name="connsiteY0" fmla="*/ 312731 h 319709"/>
              <a:gd name="connsiteX1" fmla="*/ 1983660 w 1990638"/>
              <a:gd name="connsiteY1" fmla="*/ 312731 h 319709"/>
              <a:gd name="connsiteX2" fmla="*/ 1983660 w 1990638"/>
              <a:gd name="connsiteY2" fmla="*/ 6978 h 319709"/>
              <a:gd name="connsiteX3" fmla="*/ 6978 w 1990638"/>
              <a:gd name="connsiteY3" fmla="*/ 6978 h 319709"/>
              <a:gd name="connsiteX4" fmla="*/ 6978 w 1990638"/>
              <a:gd name="connsiteY4" fmla="*/ 312731 h 319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90638" h="319709">
                <a:moveTo>
                  <a:pt x="6978" y="312731"/>
                </a:moveTo>
                <a:lnTo>
                  <a:pt x="1983660" y="312731"/>
                </a:lnTo>
                <a:lnTo>
                  <a:pt x="1983660" y="6978"/>
                </a:lnTo>
                <a:lnTo>
                  <a:pt x="6978" y="6978"/>
                </a:lnTo>
                <a:lnTo>
                  <a:pt x="6978" y="31273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959278" y="1940977"/>
            <a:ext cx="1716788" cy="376382"/>
          </a:xfrm>
          <a:custGeom>
            <a:avLst/>
            <a:gdLst>
              <a:gd name="connsiteX0" fmla="*/ 0 w 1716788"/>
              <a:gd name="connsiteY0" fmla="*/ 376382 h 376382"/>
              <a:gd name="connsiteX1" fmla="*/ 1716788 w 1716788"/>
              <a:gd name="connsiteY1" fmla="*/ 376382 h 376382"/>
              <a:gd name="connsiteX2" fmla="*/ 1716788 w 1716788"/>
              <a:gd name="connsiteY2" fmla="*/ 0 h 376382"/>
              <a:gd name="connsiteX3" fmla="*/ 0 w 1716788"/>
              <a:gd name="connsiteY3" fmla="*/ 0 h 376382"/>
              <a:gd name="connsiteX4" fmla="*/ 0 w 1716788"/>
              <a:gd name="connsiteY4" fmla="*/ 376382 h 3763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16788" h="376382">
                <a:moveTo>
                  <a:pt x="0" y="376382"/>
                </a:moveTo>
                <a:lnTo>
                  <a:pt x="1716788" y="376382"/>
                </a:lnTo>
                <a:lnTo>
                  <a:pt x="1716788" y="0"/>
                </a:lnTo>
                <a:lnTo>
                  <a:pt x="0" y="0"/>
                </a:lnTo>
                <a:lnTo>
                  <a:pt x="0" y="37638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952300" y="1933999"/>
            <a:ext cx="1730744" cy="390339"/>
          </a:xfrm>
          <a:custGeom>
            <a:avLst/>
            <a:gdLst>
              <a:gd name="connsiteX0" fmla="*/ 6978 w 1730744"/>
              <a:gd name="connsiteY0" fmla="*/ 383360 h 390339"/>
              <a:gd name="connsiteX1" fmla="*/ 1723766 w 1730744"/>
              <a:gd name="connsiteY1" fmla="*/ 383360 h 390339"/>
              <a:gd name="connsiteX2" fmla="*/ 1723766 w 1730744"/>
              <a:gd name="connsiteY2" fmla="*/ 6978 h 390339"/>
              <a:gd name="connsiteX3" fmla="*/ 6978 w 1730744"/>
              <a:gd name="connsiteY3" fmla="*/ 6978 h 390339"/>
              <a:gd name="connsiteX4" fmla="*/ 6978 w 1730744"/>
              <a:gd name="connsiteY4" fmla="*/ 383360 h 3903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44" h="390339">
                <a:moveTo>
                  <a:pt x="6978" y="383360"/>
                </a:moveTo>
                <a:lnTo>
                  <a:pt x="1723766" y="383360"/>
                </a:lnTo>
                <a:lnTo>
                  <a:pt x="1723766" y="6978"/>
                </a:lnTo>
                <a:lnTo>
                  <a:pt x="6978" y="6978"/>
                </a:lnTo>
                <a:lnTo>
                  <a:pt x="6978" y="38336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4757560" y="1940977"/>
            <a:ext cx="1846269" cy="366159"/>
          </a:xfrm>
          <a:custGeom>
            <a:avLst/>
            <a:gdLst>
              <a:gd name="connsiteX0" fmla="*/ 0 w 1846269"/>
              <a:gd name="connsiteY0" fmla="*/ 366159 h 366159"/>
              <a:gd name="connsiteX1" fmla="*/ 1846269 w 1846269"/>
              <a:gd name="connsiteY1" fmla="*/ 366159 h 366159"/>
              <a:gd name="connsiteX2" fmla="*/ 1846269 w 1846269"/>
              <a:gd name="connsiteY2" fmla="*/ 0 h 366159"/>
              <a:gd name="connsiteX3" fmla="*/ 0 w 1846269"/>
              <a:gd name="connsiteY3" fmla="*/ 0 h 366159"/>
              <a:gd name="connsiteX4" fmla="*/ 0 w 1846269"/>
              <a:gd name="connsiteY4" fmla="*/ 366159 h 3661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46269" h="366159">
                <a:moveTo>
                  <a:pt x="0" y="366159"/>
                </a:moveTo>
                <a:lnTo>
                  <a:pt x="1846269" y="366159"/>
                </a:lnTo>
                <a:lnTo>
                  <a:pt x="1846269" y="0"/>
                </a:lnTo>
                <a:lnTo>
                  <a:pt x="0" y="0"/>
                </a:lnTo>
                <a:lnTo>
                  <a:pt x="0" y="366159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4750581" y="1933999"/>
            <a:ext cx="1860226" cy="380116"/>
          </a:xfrm>
          <a:custGeom>
            <a:avLst/>
            <a:gdLst>
              <a:gd name="connsiteX0" fmla="*/ 6978 w 1860226"/>
              <a:gd name="connsiteY0" fmla="*/ 373138 h 380116"/>
              <a:gd name="connsiteX1" fmla="*/ 1853247 w 1860226"/>
              <a:gd name="connsiteY1" fmla="*/ 373138 h 380116"/>
              <a:gd name="connsiteX2" fmla="*/ 1853247 w 1860226"/>
              <a:gd name="connsiteY2" fmla="*/ 6978 h 380116"/>
              <a:gd name="connsiteX3" fmla="*/ 6978 w 1860226"/>
              <a:gd name="connsiteY3" fmla="*/ 6978 h 380116"/>
              <a:gd name="connsiteX4" fmla="*/ 6978 w 1860226"/>
              <a:gd name="connsiteY4" fmla="*/ 373138 h 3801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60226" h="380116">
                <a:moveTo>
                  <a:pt x="6978" y="373138"/>
                </a:moveTo>
                <a:lnTo>
                  <a:pt x="1853247" y="373138"/>
                </a:lnTo>
                <a:lnTo>
                  <a:pt x="1853247" y="6978"/>
                </a:lnTo>
                <a:lnTo>
                  <a:pt x="6978" y="6978"/>
                </a:lnTo>
                <a:lnTo>
                  <a:pt x="6978" y="37313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00" y="2019300"/>
            <a:ext cx="6261100" cy="4356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82422" y="-13980"/>
            <a:ext cx="5270500" cy="148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>
                <a:tab pos="381000" algn="l"/>
              </a:tabLst>
            </a:pPr>
            <a:r>
              <a:rPr lang="en-US" altLang="zh-CN" sz="4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Rappels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Physiologiques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300"/>
              </a:lnSpc>
              <a:tabLst>
                <a:tab pos="3810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Courbe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Loi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Starling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57200" y="2603500"/>
            <a:ext cx="4572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335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VES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4610100" y="6438900"/>
            <a:ext cx="25400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5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20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5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Ventriculaire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6337300" y="2806700"/>
            <a:ext cx="17399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176" b="1" dirty="0">
                <a:solidFill>
                  <a:srgbClr val="943634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11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76" b="1" dirty="0">
                <a:solidFill>
                  <a:srgbClr val="943634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11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76" b="1" dirty="0">
                <a:solidFill>
                  <a:srgbClr val="943634"/>
                </a:solidFill>
                <a:latin typeface="Calibri" pitchFamily="18" charset="0"/>
                <a:cs typeface="Calibri" pitchFamily="18" charset="0"/>
              </a:rPr>
              <a:t>normale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6375400" y="4305300"/>
            <a:ext cx="1651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176" b="1" dirty="0">
                <a:solidFill>
                  <a:srgbClr val="4F6228"/>
                </a:solidFill>
                <a:latin typeface="Calibri" pitchFamily="18" charset="0"/>
                <a:cs typeface="Calibri" pitchFamily="18" charset="0"/>
              </a:rPr>
              <a:t>Fonction</a:t>
            </a:r>
            <a:r>
              <a:rPr lang="en-US" altLang="zh-CN" sz="11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76" b="1" dirty="0">
                <a:solidFill>
                  <a:srgbClr val="4F6228"/>
                </a:solidFill>
                <a:latin typeface="Calibri" pitchFamily="18" charset="0"/>
                <a:cs typeface="Calibri" pitchFamily="18" charset="0"/>
              </a:rPr>
              <a:t>cardiaque</a:t>
            </a:r>
            <a:r>
              <a:rPr lang="en-US" altLang="zh-CN" sz="11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76" b="1" dirty="0">
                <a:solidFill>
                  <a:srgbClr val="4F6228"/>
                </a:solidFill>
                <a:latin typeface="Calibri" pitchFamily="18" charset="0"/>
                <a:cs typeface="Calibri" pitchFamily="18" charset="0"/>
              </a:rPr>
              <a:t>altérée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2095500" y="2044700"/>
            <a:ext cx="14097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176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11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76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dépendance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889500" y="2044700"/>
            <a:ext cx="152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176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Précharge</a:t>
            </a:r>
            <a:r>
              <a:rPr lang="en-US" altLang="zh-CN" sz="11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76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indépendance</a:t>
            </a:r>
          </a:p>
        </p:txBody>
      </p:sp>
      <p:sp>
        <p:nvSpPr>
          <p:cNvPr id="25" name="Rectangle à coins arrondis 24">
            <a:extLst>
              <a:ext uri="{FF2B5EF4-FFF2-40B4-BE49-F238E27FC236}">
                <a16:creationId xmlns:a16="http://schemas.microsoft.com/office/drawing/2014/main" id="{31234DDF-80F0-CA4B-A567-8CEC00713C68}"/>
              </a:ext>
            </a:extLst>
          </p:cNvPr>
          <p:cNvSpPr/>
          <p:nvPr/>
        </p:nvSpPr>
        <p:spPr>
          <a:xfrm>
            <a:off x="5943600" y="0"/>
            <a:ext cx="3200400" cy="160019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23"/>
              </a:lnSpc>
              <a:tabLst>
                <a:tab pos="5180110" algn="l"/>
              </a:tabLst>
            </a:pPr>
            <a:r>
              <a:rPr lang="en-US" altLang="zh-CN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Objectif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prédiction</a:t>
            </a:r>
            <a:r>
              <a:rPr lang="en-US" altLang="zh-CN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altLang="zh-CN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réponse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remplissage</a:t>
            </a:r>
            <a:r>
              <a:rPr lang="en-US" altLang="zh-CN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2394"/>
              </a:lnSpc>
              <a:tabLst>
                <a:tab pos="5180110" algn="l"/>
              </a:tabLst>
            </a:pP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L’augmentation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pré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charge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entraînera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-t-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elle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augmentation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VG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960975" y="1207942"/>
            <a:ext cx="5679694" cy="4962954"/>
          </a:xfrm>
          <a:custGeom>
            <a:avLst/>
            <a:gdLst>
              <a:gd name="connsiteX0" fmla="*/ 6635737 w 6642087"/>
              <a:gd name="connsiteY0" fmla="*/ 2901950 h 5803899"/>
              <a:gd name="connsiteX1" fmla="*/ 3321050 w 6642087"/>
              <a:gd name="connsiteY1" fmla="*/ 6350 h 5803899"/>
              <a:gd name="connsiteX2" fmla="*/ 6350 w 6642087"/>
              <a:gd name="connsiteY2" fmla="*/ 2901950 h 5803899"/>
              <a:gd name="connsiteX3" fmla="*/ 3321050 w 6642087"/>
              <a:gd name="connsiteY3" fmla="*/ 5797549 h 5803899"/>
              <a:gd name="connsiteX4" fmla="*/ 6635737 w 6642087"/>
              <a:gd name="connsiteY4" fmla="*/ 2901950 h 58038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642087" h="5803899">
                <a:moveTo>
                  <a:pt x="6635737" y="2901950"/>
                </a:moveTo>
                <a:cubicBezTo>
                  <a:pt x="6635737" y="1301749"/>
                  <a:pt x="5151361" y="6350"/>
                  <a:pt x="3321050" y="6350"/>
                </a:cubicBezTo>
                <a:cubicBezTo>
                  <a:pt x="1489201" y="6350"/>
                  <a:pt x="6350" y="1301749"/>
                  <a:pt x="6350" y="2901950"/>
                </a:cubicBezTo>
                <a:cubicBezTo>
                  <a:pt x="6350" y="4500625"/>
                  <a:pt x="1489201" y="5797549"/>
                  <a:pt x="3321050" y="5797549"/>
                </a:cubicBezTo>
                <a:cubicBezTo>
                  <a:pt x="5151361" y="5797549"/>
                  <a:pt x="6635737" y="4500625"/>
                  <a:pt x="6635737" y="2901950"/>
                </a:cubicBezTo>
              </a:path>
            </a:pathLst>
          </a:custGeom>
          <a:solidFill>
            <a:srgbClr val="FF66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5" name="Freeform 3"/>
          <p:cNvSpPr/>
          <p:nvPr/>
        </p:nvSpPr>
        <p:spPr>
          <a:xfrm>
            <a:off x="2221612" y="1924693"/>
            <a:ext cx="5158421" cy="4181045"/>
          </a:xfrm>
          <a:custGeom>
            <a:avLst/>
            <a:gdLst>
              <a:gd name="connsiteX0" fmla="*/ 6026137 w 6032487"/>
              <a:gd name="connsiteY0" fmla="*/ 2444750 h 4889500"/>
              <a:gd name="connsiteX1" fmla="*/ 3016250 w 6032487"/>
              <a:gd name="connsiteY1" fmla="*/ 6350 h 4889500"/>
              <a:gd name="connsiteX2" fmla="*/ 6350 w 6032487"/>
              <a:gd name="connsiteY2" fmla="*/ 2444750 h 4889500"/>
              <a:gd name="connsiteX3" fmla="*/ 3016250 w 6032487"/>
              <a:gd name="connsiteY3" fmla="*/ 4883150 h 4889500"/>
              <a:gd name="connsiteX4" fmla="*/ 6026137 w 6032487"/>
              <a:gd name="connsiteY4" fmla="*/ 2444750 h 4889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032487" h="4889500">
                <a:moveTo>
                  <a:pt x="6026137" y="2444750"/>
                </a:moveTo>
                <a:cubicBezTo>
                  <a:pt x="6026137" y="1097534"/>
                  <a:pt x="4677397" y="6350"/>
                  <a:pt x="3016250" y="6350"/>
                </a:cubicBezTo>
                <a:cubicBezTo>
                  <a:pt x="1353566" y="6350"/>
                  <a:pt x="6350" y="1097534"/>
                  <a:pt x="6350" y="2444750"/>
                </a:cubicBezTo>
                <a:cubicBezTo>
                  <a:pt x="6350" y="3790442"/>
                  <a:pt x="1353566" y="4883150"/>
                  <a:pt x="3016250" y="4883150"/>
                </a:cubicBezTo>
                <a:cubicBezTo>
                  <a:pt x="4677397" y="4883150"/>
                  <a:pt x="6026137" y="3790442"/>
                  <a:pt x="6026137" y="2444750"/>
                </a:cubicBez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6" name="Freeform 3"/>
          <p:cNvSpPr/>
          <p:nvPr/>
        </p:nvSpPr>
        <p:spPr>
          <a:xfrm>
            <a:off x="2612567" y="2902080"/>
            <a:ext cx="4311352" cy="3268817"/>
          </a:xfrm>
          <a:custGeom>
            <a:avLst/>
            <a:gdLst>
              <a:gd name="connsiteX0" fmla="*/ 5035537 w 5041887"/>
              <a:gd name="connsiteY0" fmla="*/ 1911350 h 3822700"/>
              <a:gd name="connsiteX1" fmla="*/ 2520950 w 5041887"/>
              <a:gd name="connsiteY1" fmla="*/ 6350 h 3822700"/>
              <a:gd name="connsiteX2" fmla="*/ 6350 w 5041887"/>
              <a:gd name="connsiteY2" fmla="*/ 1911350 h 3822700"/>
              <a:gd name="connsiteX3" fmla="*/ 2520950 w 5041887"/>
              <a:gd name="connsiteY3" fmla="*/ 3816350 h 3822700"/>
              <a:gd name="connsiteX4" fmla="*/ 5035537 w 5041887"/>
              <a:gd name="connsiteY4" fmla="*/ 1911350 h 3822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041887" h="3822700">
                <a:moveTo>
                  <a:pt x="5035537" y="1911350"/>
                </a:moveTo>
                <a:cubicBezTo>
                  <a:pt x="5035537" y="858266"/>
                  <a:pt x="3909314" y="6350"/>
                  <a:pt x="2520950" y="6350"/>
                </a:cubicBezTo>
                <a:cubicBezTo>
                  <a:pt x="1131062" y="6350"/>
                  <a:pt x="6350" y="858266"/>
                  <a:pt x="6350" y="1911350"/>
                </a:cubicBezTo>
                <a:cubicBezTo>
                  <a:pt x="6350" y="2962910"/>
                  <a:pt x="1131062" y="3816350"/>
                  <a:pt x="2520950" y="3816350"/>
                </a:cubicBezTo>
                <a:cubicBezTo>
                  <a:pt x="3909314" y="3816350"/>
                  <a:pt x="5035537" y="2962910"/>
                  <a:pt x="5035537" y="1911350"/>
                </a:cubicBezTo>
              </a:path>
            </a:pathLst>
          </a:custGeom>
          <a:solidFill>
            <a:srgbClr val="FFCB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7" name="Freeform 3"/>
          <p:cNvSpPr/>
          <p:nvPr/>
        </p:nvSpPr>
        <p:spPr>
          <a:xfrm>
            <a:off x="3068682" y="3553671"/>
            <a:ext cx="3399124" cy="2617225"/>
          </a:xfrm>
          <a:custGeom>
            <a:avLst/>
            <a:gdLst>
              <a:gd name="connsiteX0" fmla="*/ 3968737 w 3975087"/>
              <a:gd name="connsiteY0" fmla="*/ 1530350 h 3060699"/>
              <a:gd name="connsiteX1" fmla="*/ 1987550 w 3975087"/>
              <a:gd name="connsiteY1" fmla="*/ 6350 h 3060699"/>
              <a:gd name="connsiteX2" fmla="*/ 6350 w 3975087"/>
              <a:gd name="connsiteY2" fmla="*/ 1530350 h 3060699"/>
              <a:gd name="connsiteX3" fmla="*/ 1987550 w 3975087"/>
              <a:gd name="connsiteY3" fmla="*/ 3054349 h 3060699"/>
              <a:gd name="connsiteX4" fmla="*/ 3968737 w 3975087"/>
              <a:gd name="connsiteY4" fmla="*/ 1530350 h 30606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975087" h="3060699">
                <a:moveTo>
                  <a:pt x="3968737" y="1530350"/>
                </a:moveTo>
                <a:cubicBezTo>
                  <a:pt x="3968737" y="687577"/>
                  <a:pt x="3081768" y="6350"/>
                  <a:pt x="1987550" y="6350"/>
                </a:cubicBezTo>
                <a:cubicBezTo>
                  <a:pt x="893317" y="6350"/>
                  <a:pt x="6350" y="687577"/>
                  <a:pt x="6350" y="1530350"/>
                </a:cubicBezTo>
                <a:cubicBezTo>
                  <a:pt x="6350" y="2371598"/>
                  <a:pt x="893317" y="3054349"/>
                  <a:pt x="1987550" y="3054349"/>
                </a:cubicBezTo>
                <a:cubicBezTo>
                  <a:pt x="3081768" y="3054349"/>
                  <a:pt x="3968737" y="2371598"/>
                  <a:pt x="3968737" y="1530350"/>
                </a:cubicBezTo>
              </a:path>
            </a:pathLst>
          </a:custGeom>
          <a:solidFill>
            <a:srgbClr val="FFCB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9"/>
          </a:p>
        </p:txBody>
      </p:sp>
      <p:sp>
        <p:nvSpPr>
          <p:cNvPr id="8" name="TextBox 1"/>
          <p:cNvSpPr txBox="1"/>
          <p:nvPr/>
        </p:nvSpPr>
        <p:spPr>
          <a:xfrm>
            <a:off x="3638052" y="4487836"/>
            <a:ext cx="2330766" cy="131574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6"/>
              </a:lnSpc>
              <a:tabLst>
                <a:tab pos="65159" algn="l"/>
              </a:tabLst>
            </a:pPr>
            <a:r>
              <a:rPr lang="en-US" altLang="zh-CN" sz="274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ECG,</a:t>
            </a:r>
            <a:r>
              <a:rPr lang="en-US" altLang="zh-CN" sz="27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4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PNI,SpO</a:t>
            </a:r>
            <a:r>
              <a:rPr lang="en-US" altLang="zh-CN" sz="1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3249"/>
              </a:lnSpc>
              <a:tabLst>
                <a:tab pos="65159" algn="l"/>
              </a:tabLst>
            </a:pPr>
            <a:r>
              <a:rPr lang="en-US" altLang="zh-CN" sz="1539" dirty="0"/>
              <a:t>	</a:t>
            </a:r>
            <a:r>
              <a:rPr lang="en-US" altLang="zh-CN" sz="274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+EtCO</a:t>
            </a:r>
            <a:r>
              <a:rPr lang="en-US" altLang="zh-CN" sz="1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52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052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249"/>
              </a:lnSpc>
              <a:tabLst>
                <a:tab pos="65159" algn="l"/>
              </a:tabLst>
            </a:pP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Clinique +++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931269" y="3108635"/>
            <a:ext cx="1657185" cy="44371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78"/>
              </a:lnSpc>
            </a:pPr>
            <a:r>
              <a:rPr lang="en-US" altLang="zh-CN" sz="274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</a:t>
            </a:r>
            <a:r>
              <a:rPr lang="en-US" altLang="zh-CN" sz="27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4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invasive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714072" y="2207266"/>
            <a:ext cx="2175275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51"/>
              </a:lnSpc>
            </a:pP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Moniteur</a:t>
            </a:r>
            <a:r>
              <a:rPr lang="en-US" altLang="zh-CN" sz="23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altLang="zh-CN" sz="23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zh-CN" sz="23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409996" y="2576502"/>
            <a:ext cx="2771721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51"/>
              </a:lnSpc>
            </a:pP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DO,</a:t>
            </a:r>
            <a:r>
              <a:rPr lang="en-US" altLang="zh-CN" sz="23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Vigileo,</a:t>
            </a:r>
            <a:r>
              <a:rPr lang="en-US" altLang="zh-CN" sz="23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Niccomo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3409995" y="1468796"/>
            <a:ext cx="2902526" cy="41620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78"/>
              </a:lnSpc>
            </a:pP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PiCCO+ScvO</a:t>
            </a:r>
            <a:r>
              <a:rPr lang="en-US" altLang="zh-CN" sz="16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2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3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39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KTAP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2663836" y="6268387"/>
            <a:ext cx="4566956" cy="46935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35"/>
              </a:lnSpc>
            </a:pPr>
            <a:r>
              <a:rPr lang="en-US" altLang="zh-CN" sz="3078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Monitorage hémodynamique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7DC837-73C5-A14F-A846-E1ADB6719AC2}"/>
              </a:ext>
            </a:extLst>
          </p:cNvPr>
          <p:cNvSpPr/>
          <p:nvPr/>
        </p:nvSpPr>
        <p:spPr>
          <a:xfrm>
            <a:off x="3166786" y="176156"/>
            <a:ext cx="2459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Conclusion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372410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018C2-2C6B-7E45-BAF4-44FB3E4C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7200" b="1" dirty="0"/>
              <a:t>Merci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EE4D0E-5D63-BC4B-811F-BC59732C5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 r="16661"/>
          <a:stretch/>
        </p:blipFill>
        <p:spPr>
          <a:xfrm>
            <a:off x="1295400" y="1209982"/>
            <a:ext cx="7108170" cy="5534503"/>
          </a:xfrm>
        </p:spPr>
      </p:pic>
    </p:spTree>
    <p:extLst>
      <p:ext uri="{BB962C8B-B14F-4D97-AF65-F5344CB8AC3E}">
        <p14:creationId xmlns:p14="http://schemas.microsoft.com/office/powerpoint/2010/main" val="27918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x-none"/>
              <a:t>Rappel physiologique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6381750" cy="3598069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x-none" sz="2700" dirty="0"/>
              <a:t>Les déterminants du Volume d</a:t>
            </a:r>
            <a:r>
              <a:rPr lang="ja-JP" altLang="fr-FR" sz="2700" dirty="0"/>
              <a:t>’</a:t>
            </a:r>
            <a:r>
              <a:rPr lang="fr-FR" altLang="ja-JP" sz="2700" dirty="0"/>
              <a:t>éjection systolique sont:</a:t>
            </a:r>
          </a:p>
          <a:p>
            <a:pPr eaLnBrk="1" hangingPunct="1">
              <a:defRPr/>
            </a:pPr>
            <a:endParaRPr lang="fr-FR" altLang="ja-JP" sz="2700" dirty="0"/>
          </a:p>
          <a:p>
            <a:pPr marL="728627" lvl="1" indent="-385745">
              <a:buFont typeface="+mj-lt"/>
              <a:buAutoNum type="arabicPeriod"/>
              <a:defRPr/>
            </a:pPr>
            <a:r>
              <a:rPr lang="fr-FR" altLang="x-none" sz="2400" dirty="0">
                <a:solidFill>
                  <a:schemeClr val="bg1">
                    <a:lumMod val="50000"/>
                  </a:schemeClr>
                </a:solidFill>
              </a:rPr>
              <a:t>La </a:t>
            </a:r>
            <a:r>
              <a:rPr lang="fr-FR" altLang="x-none" sz="2400" dirty="0" err="1">
                <a:solidFill>
                  <a:schemeClr val="bg1">
                    <a:lumMod val="50000"/>
                  </a:schemeClr>
                </a:solidFill>
              </a:rPr>
              <a:t>précharge</a:t>
            </a:r>
            <a:endParaRPr lang="fr-FR" altLang="x-non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728627" lvl="1" indent="-385745">
              <a:buFont typeface="+mj-lt"/>
              <a:buAutoNum type="arabicPeriod"/>
              <a:defRPr/>
            </a:pPr>
            <a:endParaRPr lang="fr-FR" altLang="x-none" sz="2400" dirty="0"/>
          </a:p>
          <a:p>
            <a:pPr marL="728627" lvl="1" indent="-385745">
              <a:buFont typeface="+mj-lt"/>
              <a:buAutoNum type="arabicPeriod"/>
              <a:defRPr/>
            </a:pPr>
            <a:r>
              <a:rPr lang="fr-FR" altLang="x-none" sz="2400" dirty="0"/>
              <a:t>La fonction myocardique</a:t>
            </a:r>
          </a:p>
          <a:p>
            <a:pPr lvl="2" eaLnBrk="1" hangingPunct="1">
              <a:defRPr/>
            </a:pPr>
            <a:r>
              <a:rPr lang="fr-FR" altLang="x-none" sz="2100" dirty="0"/>
              <a:t>Contractilité</a:t>
            </a:r>
          </a:p>
          <a:p>
            <a:pPr lvl="2" eaLnBrk="1" hangingPunct="1">
              <a:defRPr/>
            </a:pPr>
            <a:r>
              <a:rPr lang="fr-FR" altLang="x-none" sz="2100" dirty="0"/>
              <a:t>Rythme cardiaque</a:t>
            </a:r>
          </a:p>
          <a:p>
            <a:pPr eaLnBrk="1" hangingPunct="1">
              <a:defRPr/>
            </a:pPr>
            <a:endParaRPr lang="fr-FR" altLang="x-none" sz="2700" dirty="0">
              <a:latin typeface="Comic Sans MS" charset="0"/>
            </a:endParaRPr>
          </a:p>
        </p:txBody>
      </p:sp>
      <p:grpSp>
        <p:nvGrpSpPr>
          <p:cNvPr id="4" name="Group 36">
            <a:extLst>
              <a:ext uri="{FF2B5EF4-FFF2-40B4-BE49-F238E27FC236}">
                <a16:creationId xmlns:a16="http://schemas.microsoft.com/office/drawing/2014/main" id="{E3603095-C2B2-554A-926E-875B7492855E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971800"/>
            <a:ext cx="3248025" cy="2419350"/>
            <a:chOff x="1232" y="1360"/>
            <a:chExt cx="2976" cy="2032"/>
          </a:xfrm>
        </p:grpSpPr>
        <p:sp>
          <p:nvSpPr>
            <p:cNvPr id="5" name="Rectangle 26">
              <a:extLst>
                <a:ext uri="{FF2B5EF4-FFF2-40B4-BE49-F238E27FC236}">
                  <a16:creationId xmlns:a16="http://schemas.microsoft.com/office/drawing/2014/main" id="{0C1D31AB-1893-4644-8A47-571703C77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360"/>
              <a:ext cx="2976" cy="20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7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Lucida Sans Unicode" charset="0"/>
                </a:defRPr>
              </a:lvl1pPr>
              <a:lvl2pPr marL="742950" indent="-285750">
                <a:lnSpc>
                  <a:spcPct val="87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charset="0"/>
                <a:buChar char="–"/>
                <a:defRPr sz="28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lnSpc>
                  <a:spcPct val="87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charset="0"/>
                <a:buChar char="•"/>
                <a:defRPr sz="24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lnSpc>
                  <a:spcPct val="87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Char char="–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lnSpc>
                  <a:spcPct val="87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Char char="»"/>
                <a:defRPr sz="2000">
                  <a:solidFill>
                    <a:srgbClr val="000000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endParaRPr lang="fr-FR" altLang="x-none" sz="1350">
                <a:solidFill>
                  <a:schemeClr val="bg1"/>
                </a:solidFill>
              </a:endParaRPr>
            </a:p>
          </p:txBody>
        </p:sp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75DF82CB-BE45-5B4A-BBB2-03B513AC0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" y="2144"/>
              <a:ext cx="885" cy="955"/>
            </a:xfrm>
            <a:custGeom>
              <a:avLst/>
              <a:gdLst>
                <a:gd name="T0" fmla="*/ 4 w 885"/>
                <a:gd name="T1" fmla="*/ 24 h 955"/>
                <a:gd name="T2" fmla="*/ 28 w 885"/>
                <a:gd name="T3" fmla="*/ 296 h 955"/>
                <a:gd name="T4" fmla="*/ 172 w 885"/>
                <a:gd name="T5" fmla="*/ 664 h 955"/>
                <a:gd name="T6" fmla="*/ 548 w 885"/>
                <a:gd name="T7" fmla="*/ 936 h 955"/>
                <a:gd name="T8" fmla="*/ 836 w 885"/>
                <a:gd name="T9" fmla="*/ 776 h 955"/>
                <a:gd name="T10" fmla="*/ 844 w 885"/>
                <a:gd name="T11" fmla="*/ 344 h 955"/>
                <a:gd name="T12" fmla="*/ 676 w 885"/>
                <a:gd name="T13" fmla="*/ 0 h 9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5"/>
                <a:gd name="T22" fmla="*/ 0 h 955"/>
                <a:gd name="T23" fmla="*/ 885 w 885"/>
                <a:gd name="T24" fmla="*/ 955 h 9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5" h="955">
                  <a:moveTo>
                    <a:pt x="4" y="24"/>
                  </a:moveTo>
                  <a:cubicBezTo>
                    <a:pt x="8" y="69"/>
                    <a:pt x="0" y="189"/>
                    <a:pt x="28" y="296"/>
                  </a:cubicBezTo>
                  <a:cubicBezTo>
                    <a:pt x="56" y="403"/>
                    <a:pt x="85" y="557"/>
                    <a:pt x="172" y="664"/>
                  </a:cubicBezTo>
                  <a:cubicBezTo>
                    <a:pt x="259" y="771"/>
                    <a:pt x="437" y="917"/>
                    <a:pt x="548" y="936"/>
                  </a:cubicBezTo>
                  <a:cubicBezTo>
                    <a:pt x="659" y="955"/>
                    <a:pt x="787" y="875"/>
                    <a:pt x="836" y="776"/>
                  </a:cubicBezTo>
                  <a:cubicBezTo>
                    <a:pt x="885" y="677"/>
                    <a:pt x="871" y="473"/>
                    <a:pt x="844" y="344"/>
                  </a:cubicBezTo>
                  <a:cubicBezTo>
                    <a:pt x="817" y="215"/>
                    <a:pt x="711" y="72"/>
                    <a:pt x="676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80C48CE9-46D9-3347-8A59-3FBF4DA73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" y="1968"/>
              <a:ext cx="1288" cy="1311"/>
            </a:xfrm>
            <a:custGeom>
              <a:avLst/>
              <a:gdLst>
                <a:gd name="T0" fmla="*/ 21 w 1288"/>
                <a:gd name="T1" fmla="*/ 184 h 1311"/>
                <a:gd name="T2" fmla="*/ 45 w 1288"/>
                <a:gd name="T3" fmla="*/ 464 h 1311"/>
                <a:gd name="T4" fmla="*/ 293 w 1288"/>
                <a:gd name="T5" fmla="*/ 1016 h 1311"/>
                <a:gd name="T6" fmla="*/ 653 w 1288"/>
                <a:gd name="T7" fmla="*/ 1272 h 1311"/>
                <a:gd name="T8" fmla="*/ 989 w 1288"/>
                <a:gd name="T9" fmla="*/ 1248 h 1311"/>
                <a:gd name="T10" fmla="*/ 1229 w 1288"/>
                <a:gd name="T11" fmla="*/ 1088 h 1311"/>
                <a:gd name="T12" fmla="*/ 1277 w 1288"/>
                <a:gd name="T13" fmla="*/ 640 h 1311"/>
                <a:gd name="T14" fmla="*/ 1165 w 1288"/>
                <a:gd name="T15" fmla="*/ 272 h 1311"/>
                <a:gd name="T16" fmla="*/ 997 w 1288"/>
                <a:gd name="T17" fmla="*/ 0 h 1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8"/>
                <a:gd name="T28" fmla="*/ 0 h 1311"/>
                <a:gd name="T29" fmla="*/ 1288 w 1288"/>
                <a:gd name="T30" fmla="*/ 1311 h 13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8" h="1311">
                  <a:moveTo>
                    <a:pt x="21" y="184"/>
                  </a:moveTo>
                  <a:cubicBezTo>
                    <a:pt x="25" y="229"/>
                    <a:pt x="0" y="325"/>
                    <a:pt x="45" y="464"/>
                  </a:cubicBezTo>
                  <a:cubicBezTo>
                    <a:pt x="90" y="603"/>
                    <a:pt x="192" y="881"/>
                    <a:pt x="293" y="1016"/>
                  </a:cubicBezTo>
                  <a:cubicBezTo>
                    <a:pt x="394" y="1151"/>
                    <a:pt x="537" y="1233"/>
                    <a:pt x="653" y="1272"/>
                  </a:cubicBezTo>
                  <a:cubicBezTo>
                    <a:pt x="769" y="1311"/>
                    <a:pt x="893" y="1279"/>
                    <a:pt x="989" y="1248"/>
                  </a:cubicBezTo>
                  <a:cubicBezTo>
                    <a:pt x="1085" y="1217"/>
                    <a:pt x="1181" y="1189"/>
                    <a:pt x="1229" y="1088"/>
                  </a:cubicBezTo>
                  <a:cubicBezTo>
                    <a:pt x="1277" y="987"/>
                    <a:pt x="1288" y="776"/>
                    <a:pt x="1277" y="640"/>
                  </a:cubicBezTo>
                  <a:cubicBezTo>
                    <a:pt x="1266" y="504"/>
                    <a:pt x="1212" y="379"/>
                    <a:pt x="1165" y="272"/>
                  </a:cubicBezTo>
                  <a:cubicBezTo>
                    <a:pt x="1118" y="165"/>
                    <a:pt x="1032" y="56"/>
                    <a:pt x="997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9BB35D55-FB39-9246-9B42-24048D2C5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" y="1992"/>
              <a:ext cx="72" cy="240"/>
            </a:xfrm>
            <a:custGeom>
              <a:avLst/>
              <a:gdLst>
                <a:gd name="T0" fmla="*/ 72 w 72"/>
                <a:gd name="T1" fmla="*/ 240 h 240"/>
                <a:gd name="T2" fmla="*/ 0 w 72"/>
                <a:gd name="T3" fmla="*/ 88 h 240"/>
                <a:gd name="T4" fmla="*/ 72 w 72"/>
                <a:gd name="T5" fmla="*/ 0 h 240"/>
                <a:gd name="T6" fmla="*/ 0 60000 65536"/>
                <a:gd name="T7" fmla="*/ 0 60000 65536"/>
                <a:gd name="T8" fmla="*/ 0 60000 65536"/>
                <a:gd name="T9" fmla="*/ 0 w 72"/>
                <a:gd name="T10" fmla="*/ 0 h 240"/>
                <a:gd name="T11" fmla="*/ 72 w 7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240">
                  <a:moveTo>
                    <a:pt x="72" y="240"/>
                  </a:moveTo>
                  <a:cubicBezTo>
                    <a:pt x="60" y="215"/>
                    <a:pt x="0" y="128"/>
                    <a:pt x="0" y="88"/>
                  </a:cubicBezTo>
                  <a:cubicBezTo>
                    <a:pt x="0" y="48"/>
                    <a:pt x="57" y="18"/>
                    <a:pt x="72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806EA68D-8C93-3C48-9B6F-31306BD63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1928"/>
              <a:ext cx="256" cy="83"/>
            </a:xfrm>
            <a:custGeom>
              <a:avLst/>
              <a:gdLst>
                <a:gd name="T0" fmla="*/ 0 w 256"/>
                <a:gd name="T1" fmla="*/ 64 h 83"/>
                <a:gd name="T2" fmla="*/ 176 w 256"/>
                <a:gd name="T3" fmla="*/ 72 h 83"/>
                <a:gd name="T4" fmla="*/ 256 w 256"/>
                <a:gd name="T5" fmla="*/ 0 h 83"/>
                <a:gd name="T6" fmla="*/ 0 60000 65536"/>
                <a:gd name="T7" fmla="*/ 0 60000 65536"/>
                <a:gd name="T8" fmla="*/ 0 60000 65536"/>
                <a:gd name="T9" fmla="*/ 0 w 256"/>
                <a:gd name="T10" fmla="*/ 0 h 83"/>
                <a:gd name="T11" fmla="*/ 256 w 256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6" h="83">
                  <a:moveTo>
                    <a:pt x="0" y="64"/>
                  </a:moveTo>
                  <a:cubicBezTo>
                    <a:pt x="29" y="65"/>
                    <a:pt x="133" y="83"/>
                    <a:pt x="176" y="72"/>
                  </a:cubicBezTo>
                  <a:cubicBezTo>
                    <a:pt x="219" y="61"/>
                    <a:pt x="239" y="15"/>
                    <a:pt x="256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A90E5E22-D470-F942-B557-9467EE53C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" y="1459"/>
              <a:ext cx="956" cy="852"/>
            </a:xfrm>
            <a:custGeom>
              <a:avLst/>
              <a:gdLst>
                <a:gd name="T0" fmla="*/ 791 w 956"/>
                <a:gd name="T1" fmla="*/ 845 h 852"/>
                <a:gd name="T2" fmla="*/ 655 w 956"/>
                <a:gd name="T3" fmla="*/ 733 h 852"/>
                <a:gd name="T4" fmla="*/ 447 w 956"/>
                <a:gd name="T5" fmla="*/ 677 h 852"/>
                <a:gd name="T6" fmla="*/ 191 w 956"/>
                <a:gd name="T7" fmla="*/ 669 h 852"/>
                <a:gd name="T8" fmla="*/ 31 w 956"/>
                <a:gd name="T9" fmla="*/ 477 h 852"/>
                <a:gd name="T10" fmla="*/ 7 w 956"/>
                <a:gd name="T11" fmla="*/ 333 h 852"/>
                <a:gd name="T12" fmla="*/ 71 w 956"/>
                <a:gd name="T13" fmla="*/ 181 h 852"/>
                <a:gd name="T14" fmla="*/ 191 w 956"/>
                <a:gd name="T15" fmla="*/ 61 h 852"/>
                <a:gd name="T16" fmla="*/ 487 w 956"/>
                <a:gd name="T17" fmla="*/ 5 h 852"/>
                <a:gd name="T18" fmla="*/ 783 w 956"/>
                <a:gd name="T19" fmla="*/ 93 h 852"/>
                <a:gd name="T20" fmla="*/ 935 w 956"/>
                <a:gd name="T21" fmla="*/ 261 h 852"/>
                <a:gd name="T22" fmla="*/ 911 w 956"/>
                <a:gd name="T23" fmla="*/ 557 h 852"/>
                <a:gd name="T24" fmla="*/ 807 w 956"/>
                <a:gd name="T25" fmla="*/ 693 h 852"/>
                <a:gd name="T26" fmla="*/ 791 w 956"/>
                <a:gd name="T27" fmla="*/ 845 h 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56"/>
                <a:gd name="T43" fmla="*/ 0 h 852"/>
                <a:gd name="T44" fmla="*/ 956 w 956"/>
                <a:gd name="T45" fmla="*/ 852 h 8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56" h="852">
                  <a:moveTo>
                    <a:pt x="791" y="845"/>
                  </a:moveTo>
                  <a:cubicBezTo>
                    <a:pt x="766" y="852"/>
                    <a:pt x="712" y="761"/>
                    <a:pt x="655" y="733"/>
                  </a:cubicBezTo>
                  <a:cubicBezTo>
                    <a:pt x="598" y="705"/>
                    <a:pt x="524" y="688"/>
                    <a:pt x="447" y="677"/>
                  </a:cubicBezTo>
                  <a:cubicBezTo>
                    <a:pt x="370" y="666"/>
                    <a:pt x="260" y="702"/>
                    <a:pt x="191" y="669"/>
                  </a:cubicBezTo>
                  <a:cubicBezTo>
                    <a:pt x="122" y="636"/>
                    <a:pt x="62" y="533"/>
                    <a:pt x="31" y="477"/>
                  </a:cubicBezTo>
                  <a:cubicBezTo>
                    <a:pt x="0" y="421"/>
                    <a:pt x="0" y="382"/>
                    <a:pt x="7" y="333"/>
                  </a:cubicBezTo>
                  <a:cubicBezTo>
                    <a:pt x="14" y="284"/>
                    <a:pt x="40" y="226"/>
                    <a:pt x="71" y="181"/>
                  </a:cubicBezTo>
                  <a:cubicBezTo>
                    <a:pt x="102" y="136"/>
                    <a:pt x="122" y="90"/>
                    <a:pt x="191" y="61"/>
                  </a:cubicBezTo>
                  <a:cubicBezTo>
                    <a:pt x="260" y="32"/>
                    <a:pt x="388" y="0"/>
                    <a:pt x="487" y="5"/>
                  </a:cubicBezTo>
                  <a:cubicBezTo>
                    <a:pt x="586" y="10"/>
                    <a:pt x="708" y="50"/>
                    <a:pt x="783" y="93"/>
                  </a:cubicBezTo>
                  <a:cubicBezTo>
                    <a:pt x="858" y="136"/>
                    <a:pt x="914" y="184"/>
                    <a:pt x="935" y="261"/>
                  </a:cubicBezTo>
                  <a:cubicBezTo>
                    <a:pt x="956" y="338"/>
                    <a:pt x="932" y="485"/>
                    <a:pt x="911" y="557"/>
                  </a:cubicBezTo>
                  <a:cubicBezTo>
                    <a:pt x="890" y="629"/>
                    <a:pt x="827" y="645"/>
                    <a:pt x="807" y="693"/>
                  </a:cubicBezTo>
                  <a:cubicBezTo>
                    <a:pt x="787" y="741"/>
                    <a:pt x="815" y="831"/>
                    <a:pt x="791" y="84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9BFC9BCB-BB4A-5D42-8A86-D8239E5E0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" y="1505"/>
              <a:ext cx="836" cy="631"/>
            </a:xfrm>
            <a:custGeom>
              <a:avLst/>
              <a:gdLst>
                <a:gd name="T0" fmla="*/ 388 w 836"/>
                <a:gd name="T1" fmla="*/ 631 h 631"/>
                <a:gd name="T2" fmla="*/ 108 w 836"/>
                <a:gd name="T3" fmla="*/ 551 h 631"/>
                <a:gd name="T4" fmla="*/ 20 w 836"/>
                <a:gd name="T5" fmla="*/ 271 h 631"/>
                <a:gd name="T6" fmla="*/ 228 w 836"/>
                <a:gd name="T7" fmla="*/ 39 h 631"/>
                <a:gd name="T8" fmla="*/ 548 w 836"/>
                <a:gd name="T9" fmla="*/ 39 h 631"/>
                <a:gd name="T10" fmla="*/ 748 w 836"/>
                <a:gd name="T11" fmla="*/ 143 h 631"/>
                <a:gd name="T12" fmla="*/ 804 w 836"/>
                <a:gd name="T13" fmla="*/ 271 h 631"/>
                <a:gd name="T14" fmla="*/ 796 w 836"/>
                <a:gd name="T15" fmla="*/ 447 h 631"/>
                <a:gd name="T16" fmla="*/ 836 w 836"/>
                <a:gd name="T17" fmla="*/ 527 h 6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6"/>
                <a:gd name="T28" fmla="*/ 0 h 631"/>
                <a:gd name="T29" fmla="*/ 836 w 836"/>
                <a:gd name="T30" fmla="*/ 631 h 6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6" h="631">
                  <a:moveTo>
                    <a:pt x="388" y="631"/>
                  </a:moveTo>
                  <a:cubicBezTo>
                    <a:pt x="280" y="623"/>
                    <a:pt x="169" y="611"/>
                    <a:pt x="108" y="551"/>
                  </a:cubicBezTo>
                  <a:cubicBezTo>
                    <a:pt x="47" y="491"/>
                    <a:pt x="0" y="356"/>
                    <a:pt x="20" y="271"/>
                  </a:cubicBezTo>
                  <a:cubicBezTo>
                    <a:pt x="40" y="186"/>
                    <a:pt x="140" y="78"/>
                    <a:pt x="228" y="39"/>
                  </a:cubicBezTo>
                  <a:cubicBezTo>
                    <a:pt x="316" y="0"/>
                    <a:pt x="461" y="22"/>
                    <a:pt x="548" y="39"/>
                  </a:cubicBezTo>
                  <a:cubicBezTo>
                    <a:pt x="635" y="56"/>
                    <a:pt x="705" y="104"/>
                    <a:pt x="748" y="143"/>
                  </a:cubicBezTo>
                  <a:cubicBezTo>
                    <a:pt x="791" y="182"/>
                    <a:pt x="796" y="220"/>
                    <a:pt x="804" y="271"/>
                  </a:cubicBezTo>
                  <a:cubicBezTo>
                    <a:pt x="812" y="322"/>
                    <a:pt x="791" y="404"/>
                    <a:pt x="796" y="447"/>
                  </a:cubicBezTo>
                  <a:cubicBezTo>
                    <a:pt x="801" y="490"/>
                    <a:pt x="831" y="515"/>
                    <a:pt x="836" y="5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28DC9C4C-69ED-FE40-A898-4806E95C0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1576"/>
              <a:ext cx="1016" cy="400"/>
            </a:xfrm>
            <a:custGeom>
              <a:avLst/>
              <a:gdLst>
                <a:gd name="T0" fmla="*/ 0 w 1016"/>
                <a:gd name="T1" fmla="*/ 400 h 400"/>
                <a:gd name="T2" fmla="*/ 208 w 1016"/>
                <a:gd name="T3" fmla="*/ 152 h 400"/>
                <a:gd name="T4" fmla="*/ 632 w 1016"/>
                <a:gd name="T5" fmla="*/ 16 h 400"/>
                <a:gd name="T6" fmla="*/ 1016 w 1016"/>
                <a:gd name="T7" fmla="*/ 56 h 4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6"/>
                <a:gd name="T13" fmla="*/ 0 h 400"/>
                <a:gd name="T14" fmla="*/ 1016 w 1016"/>
                <a:gd name="T15" fmla="*/ 400 h 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6" h="400">
                  <a:moveTo>
                    <a:pt x="0" y="400"/>
                  </a:moveTo>
                  <a:cubicBezTo>
                    <a:pt x="51" y="308"/>
                    <a:pt x="103" y="216"/>
                    <a:pt x="208" y="152"/>
                  </a:cubicBezTo>
                  <a:cubicBezTo>
                    <a:pt x="313" y="88"/>
                    <a:pt x="497" y="32"/>
                    <a:pt x="632" y="16"/>
                  </a:cubicBezTo>
                  <a:cubicBezTo>
                    <a:pt x="767" y="0"/>
                    <a:pt x="936" y="48"/>
                    <a:pt x="1016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CDAA5CE9-D7FD-BA47-A07E-60A82345B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1777"/>
              <a:ext cx="832" cy="343"/>
            </a:xfrm>
            <a:custGeom>
              <a:avLst/>
              <a:gdLst>
                <a:gd name="T0" fmla="*/ 0 w 832"/>
                <a:gd name="T1" fmla="*/ 343 h 343"/>
                <a:gd name="T2" fmla="*/ 208 w 832"/>
                <a:gd name="T3" fmla="*/ 95 h 343"/>
                <a:gd name="T4" fmla="*/ 472 w 832"/>
                <a:gd name="T5" fmla="*/ 7 h 343"/>
                <a:gd name="T6" fmla="*/ 832 w 832"/>
                <a:gd name="T7" fmla="*/ 55 h 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2"/>
                <a:gd name="T13" fmla="*/ 0 h 343"/>
                <a:gd name="T14" fmla="*/ 832 w 832"/>
                <a:gd name="T15" fmla="*/ 343 h 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2" h="343">
                  <a:moveTo>
                    <a:pt x="0" y="343"/>
                  </a:moveTo>
                  <a:cubicBezTo>
                    <a:pt x="51" y="251"/>
                    <a:pt x="129" y="151"/>
                    <a:pt x="208" y="95"/>
                  </a:cubicBezTo>
                  <a:cubicBezTo>
                    <a:pt x="287" y="39"/>
                    <a:pt x="368" y="14"/>
                    <a:pt x="472" y="7"/>
                  </a:cubicBezTo>
                  <a:cubicBezTo>
                    <a:pt x="576" y="0"/>
                    <a:pt x="757" y="45"/>
                    <a:pt x="832" y="5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sp>
        <p:nvSpPr>
          <p:cNvPr id="14" name="Text Box 37">
            <a:extLst>
              <a:ext uri="{FF2B5EF4-FFF2-40B4-BE49-F238E27FC236}">
                <a16:creationId xmlns:a16="http://schemas.microsoft.com/office/drawing/2014/main" id="{47C7647D-D543-2D42-85D0-ACC5FCFFD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232" y="3374987"/>
            <a:ext cx="439544" cy="2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Lucida Sans Unicode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fr-FR" altLang="x-none" sz="1350" dirty="0">
                <a:solidFill>
                  <a:schemeClr val="tx1"/>
                </a:solidFill>
                <a:latin typeface="Comic Sans MS" charset="0"/>
              </a:rPr>
              <a:t>OG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4B034428-BE9D-2344-92A2-F66B82B5E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660" y="4270337"/>
            <a:ext cx="413896" cy="2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Lucida Sans Unicode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fr-FR" altLang="x-none" sz="1350" dirty="0">
                <a:solidFill>
                  <a:schemeClr val="tx1"/>
                </a:solidFill>
                <a:latin typeface="Comic Sans MS" charset="0"/>
              </a:rPr>
              <a:t>VG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61C3E854-3916-1447-8A67-FEA368423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232" y="3247590"/>
            <a:ext cx="402674" cy="2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Lucida Sans Unicode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fr-FR" altLang="x-none" sz="1350">
                <a:solidFill>
                  <a:schemeClr val="tx1"/>
                </a:solidFill>
                <a:latin typeface="Comic Sans MS" charset="0"/>
              </a:rPr>
              <a:t>Ao</a:t>
            </a:r>
          </a:p>
        </p:txBody>
      </p:sp>
    </p:spTree>
    <p:extLst>
      <p:ext uri="{BB962C8B-B14F-4D97-AF65-F5344CB8AC3E}">
        <p14:creationId xmlns:p14="http://schemas.microsoft.com/office/powerpoint/2010/main" val="296374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x-none"/>
              <a:t>Rappel physiologique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3" y="2115742"/>
            <a:ext cx="6381750" cy="3598069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x-none" sz="2700" dirty="0"/>
              <a:t>Les déterminants du Volume d</a:t>
            </a:r>
            <a:r>
              <a:rPr lang="ja-JP" altLang="fr-FR" sz="2700" dirty="0"/>
              <a:t>’</a:t>
            </a:r>
            <a:r>
              <a:rPr lang="fr-FR" altLang="ja-JP" sz="2700" dirty="0"/>
              <a:t>éjection systolique sont:</a:t>
            </a:r>
          </a:p>
          <a:p>
            <a:pPr marL="728627" lvl="1" indent="-385745">
              <a:buFont typeface="+mj-lt"/>
              <a:buAutoNum type="arabicPeriod"/>
              <a:defRPr/>
            </a:pPr>
            <a:r>
              <a:rPr lang="fr-FR" altLang="x-none" sz="2400" dirty="0">
                <a:solidFill>
                  <a:schemeClr val="bg1">
                    <a:lumMod val="50000"/>
                  </a:schemeClr>
                </a:solidFill>
              </a:rPr>
              <a:t>La </a:t>
            </a:r>
            <a:r>
              <a:rPr lang="fr-FR" altLang="x-none" sz="2400" dirty="0" err="1">
                <a:solidFill>
                  <a:schemeClr val="bg1">
                    <a:lumMod val="50000"/>
                  </a:schemeClr>
                </a:solidFill>
              </a:rPr>
              <a:t>précharge</a:t>
            </a:r>
            <a:endParaRPr lang="fr-FR" altLang="x-non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728627" lvl="1" indent="-385745">
              <a:buFont typeface="+mj-lt"/>
              <a:buAutoNum type="arabicPeriod"/>
              <a:defRPr/>
            </a:pPr>
            <a:r>
              <a:rPr lang="fr-FR" altLang="x-none" sz="2400" dirty="0">
                <a:solidFill>
                  <a:schemeClr val="bg1">
                    <a:lumMod val="50000"/>
                  </a:schemeClr>
                </a:solidFill>
              </a:rPr>
              <a:t>La fonction myocardique</a:t>
            </a:r>
          </a:p>
          <a:p>
            <a:pPr lvl="2" eaLnBrk="1" hangingPunct="1">
              <a:defRPr/>
            </a:pPr>
            <a:r>
              <a:rPr lang="fr-FR" altLang="x-none" sz="2100" dirty="0">
                <a:solidFill>
                  <a:schemeClr val="bg1">
                    <a:lumMod val="50000"/>
                  </a:schemeClr>
                </a:solidFill>
              </a:rPr>
              <a:t>Contractilité</a:t>
            </a:r>
          </a:p>
          <a:p>
            <a:pPr lvl="2" eaLnBrk="1" hangingPunct="1">
              <a:defRPr/>
            </a:pPr>
            <a:r>
              <a:rPr lang="fr-FR" altLang="x-none" sz="2100" dirty="0">
                <a:solidFill>
                  <a:schemeClr val="bg1">
                    <a:lumMod val="50000"/>
                  </a:schemeClr>
                </a:solidFill>
              </a:rPr>
              <a:t>Rythme cardiaque</a:t>
            </a:r>
          </a:p>
          <a:p>
            <a:pPr lvl="2" eaLnBrk="1" hangingPunct="1">
              <a:defRPr/>
            </a:pPr>
            <a:endParaRPr lang="fr-FR" altLang="x-none" sz="2100" dirty="0">
              <a:solidFill>
                <a:schemeClr val="bg1">
                  <a:lumMod val="50000"/>
                </a:schemeClr>
              </a:solidFill>
            </a:endParaRPr>
          </a:p>
          <a:p>
            <a:pPr marL="728627" lvl="1" indent="-385745">
              <a:buFont typeface="+mj-lt"/>
              <a:buAutoNum type="arabicPeriod"/>
              <a:defRPr/>
            </a:pPr>
            <a:r>
              <a:rPr lang="fr-FR" altLang="x-none" sz="2400" dirty="0"/>
              <a:t>La </a:t>
            </a:r>
            <a:r>
              <a:rPr lang="fr-FR" altLang="x-none" sz="2400" dirty="0" err="1"/>
              <a:t>postcharge</a:t>
            </a:r>
            <a:endParaRPr lang="fr-FR" altLang="x-none" sz="2400" dirty="0"/>
          </a:p>
          <a:p>
            <a:pPr eaLnBrk="1" hangingPunct="1">
              <a:buFont typeface="Wingdings" charset="2"/>
              <a:buNone/>
              <a:defRPr/>
            </a:pPr>
            <a:endParaRPr lang="fr-FR" altLang="x-none" sz="2700" dirty="0">
              <a:latin typeface="Comic Sans MS" charset="0"/>
            </a:endParaRPr>
          </a:p>
        </p:txBody>
      </p:sp>
      <p:sp>
        <p:nvSpPr>
          <p:cNvPr id="29699" name="Rectangle 12"/>
          <p:cNvSpPr>
            <a:spLocks noChangeArrowheads="1"/>
          </p:cNvSpPr>
          <p:nvPr/>
        </p:nvSpPr>
        <p:spPr bwMode="auto">
          <a:xfrm>
            <a:off x="4757738" y="3581400"/>
            <a:ext cx="3248025" cy="2419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cs typeface="Lucida Sans Unicode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fr-FR" altLang="x-none" sz="1350">
              <a:solidFill>
                <a:schemeClr val="bg1"/>
              </a:solidFill>
            </a:endParaRPr>
          </a:p>
        </p:txBody>
      </p:sp>
      <p:sp>
        <p:nvSpPr>
          <p:cNvPr id="29700" name="Freeform 13"/>
          <p:cNvSpPr>
            <a:spLocks/>
          </p:cNvSpPr>
          <p:nvPr/>
        </p:nvSpPr>
        <p:spPr bwMode="auto">
          <a:xfrm>
            <a:off x="5492355" y="4467228"/>
            <a:ext cx="965597" cy="1137047"/>
          </a:xfrm>
          <a:custGeom>
            <a:avLst/>
            <a:gdLst>
              <a:gd name="T0" fmla="*/ 2147483646 w 885"/>
              <a:gd name="T1" fmla="*/ 2147483646 h 955"/>
              <a:gd name="T2" fmla="*/ 2147483646 w 885"/>
              <a:gd name="T3" fmla="*/ 2147483646 h 955"/>
              <a:gd name="T4" fmla="*/ 2147483646 w 885"/>
              <a:gd name="T5" fmla="*/ 2147483646 h 955"/>
              <a:gd name="T6" fmla="*/ 2147483646 w 885"/>
              <a:gd name="T7" fmla="*/ 2147483646 h 955"/>
              <a:gd name="T8" fmla="*/ 2147483646 w 885"/>
              <a:gd name="T9" fmla="*/ 2147483646 h 955"/>
              <a:gd name="T10" fmla="*/ 2147483646 w 885"/>
              <a:gd name="T11" fmla="*/ 2147483646 h 955"/>
              <a:gd name="T12" fmla="*/ 2147483646 w 885"/>
              <a:gd name="T13" fmla="*/ 0 h 9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5"/>
              <a:gd name="T22" fmla="*/ 0 h 955"/>
              <a:gd name="T23" fmla="*/ 885 w 885"/>
              <a:gd name="T24" fmla="*/ 955 h 9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5" h="955">
                <a:moveTo>
                  <a:pt x="4" y="24"/>
                </a:moveTo>
                <a:cubicBezTo>
                  <a:pt x="8" y="69"/>
                  <a:pt x="0" y="189"/>
                  <a:pt x="28" y="296"/>
                </a:cubicBezTo>
                <a:cubicBezTo>
                  <a:pt x="56" y="403"/>
                  <a:pt x="85" y="557"/>
                  <a:pt x="172" y="664"/>
                </a:cubicBezTo>
                <a:cubicBezTo>
                  <a:pt x="259" y="771"/>
                  <a:pt x="437" y="917"/>
                  <a:pt x="548" y="936"/>
                </a:cubicBezTo>
                <a:cubicBezTo>
                  <a:pt x="659" y="955"/>
                  <a:pt x="787" y="875"/>
                  <a:pt x="836" y="776"/>
                </a:cubicBezTo>
                <a:cubicBezTo>
                  <a:pt x="885" y="677"/>
                  <a:pt x="871" y="473"/>
                  <a:pt x="844" y="344"/>
                </a:cubicBezTo>
                <a:cubicBezTo>
                  <a:pt x="817" y="215"/>
                  <a:pt x="711" y="72"/>
                  <a:pt x="67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01" name="Freeform 14"/>
          <p:cNvSpPr>
            <a:spLocks/>
          </p:cNvSpPr>
          <p:nvPr/>
        </p:nvSpPr>
        <p:spPr bwMode="auto">
          <a:xfrm>
            <a:off x="5263755" y="4257678"/>
            <a:ext cx="1406128" cy="1560910"/>
          </a:xfrm>
          <a:custGeom>
            <a:avLst/>
            <a:gdLst>
              <a:gd name="T0" fmla="*/ 2147483646 w 1288"/>
              <a:gd name="T1" fmla="*/ 2147483646 h 1311"/>
              <a:gd name="T2" fmla="*/ 2147483646 w 1288"/>
              <a:gd name="T3" fmla="*/ 2147483646 h 1311"/>
              <a:gd name="T4" fmla="*/ 2147483646 w 1288"/>
              <a:gd name="T5" fmla="*/ 2147483646 h 1311"/>
              <a:gd name="T6" fmla="*/ 2147483646 w 1288"/>
              <a:gd name="T7" fmla="*/ 2147483646 h 1311"/>
              <a:gd name="T8" fmla="*/ 2147483646 w 1288"/>
              <a:gd name="T9" fmla="*/ 2147483646 h 1311"/>
              <a:gd name="T10" fmla="*/ 2147483646 w 1288"/>
              <a:gd name="T11" fmla="*/ 2147483646 h 1311"/>
              <a:gd name="T12" fmla="*/ 2147483646 w 1288"/>
              <a:gd name="T13" fmla="*/ 2147483646 h 1311"/>
              <a:gd name="T14" fmla="*/ 2147483646 w 1288"/>
              <a:gd name="T15" fmla="*/ 2147483646 h 1311"/>
              <a:gd name="T16" fmla="*/ 2147483646 w 1288"/>
              <a:gd name="T17" fmla="*/ 0 h 1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88"/>
              <a:gd name="T28" fmla="*/ 0 h 1311"/>
              <a:gd name="T29" fmla="*/ 1288 w 1288"/>
              <a:gd name="T30" fmla="*/ 1311 h 13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88" h="1311">
                <a:moveTo>
                  <a:pt x="21" y="184"/>
                </a:moveTo>
                <a:cubicBezTo>
                  <a:pt x="25" y="229"/>
                  <a:pt x="0" y="325"/>
                  <a:pt x="45" y="464"/>
                </a:cubicBezTo>
                <a:cubicBezTo>
                  <a:pt x="90" y="603"/>
                  <a:pt x="192" y="881"/>
                  <a:pt x="293" y="1016"/>
                </a:cubicBezTo>
                <a:cubicBezTo>
                  <a:pt x="394" y="1151"/>
                  <a:pt x="537" y="1233"/>
                  <a:pt x="653" y="1272"/>
                </a:cubicBezTo>
                <a:cubicBezTo>
                  <a:pt x="769" y="1311"/>
                  <a:pt x="893" y="1279"/>
                  <a:pt x="989" y="1248"/>
                </a:cubicBezTo>
                <a:cubicBezTo>
                  <a:pt x="1085" y="1217"/>
                  <a:pt x="1181" y="1189"/>
                  <a:pt x="1229" y="1088"/>
                </a:cubicBezTo>
                <a:cubicBezTo>
                  <a:pt x="1277" y="987"/>
                  <a:pt x="1288" y="776"/>
                  <a:pt x="1277" y="640"/>
                </a:cubicBezTo>
                <a:cubicBezTo>
                  <a:pt x="1266" y="504"/>
                  <a:pt x="1212" y="379"/>
                  <a:pt x="1165" y="272"/>
                </a:cubicBezTo>
                <a:cubicBezTo>
                  <a:pt x="1118" y="165"/>
                  <a:pt x="1032" y="56"/>
                  <a:pt x="997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02" name="Freeform 15"/>
          <p:cNvSpPr>
            <a:spLocks/>
          </p:cNvSpPr>
          <p:nvPr/>
        </p:nvSpPr>
        <p:spPr bwMode="auto">
          <a:xfrm>
            <a:off x="6192443" y="4267200"/>
            <a:ext cx="80963" cy="304800"/>
          </a:xfrm>
          <a:custGeom>
            <a:avLst/>
            <a:gdLst>
              <a:gd name="T0" fmla="*/ 2147483646 w 68"/>
              <a:gd name="T1" fmla="*/ 2147483646 h 256"/>
              <a:gd name="T2" fmla="*/ 2147483646 w 68"/>
              <a:gd name="T3" fmla="*/ 2147483646 h 256"/>
              <a:gd name="T4" fmla="*/ 2147483646 w 68"/>
              <a:gd name="T5" fmla="*/ 0 h 256"/>
              <a:gd name="T6" fmla="*/ 0 60000 65536"/>
              <a:gd name="T7" fmla="*/ 0 60000 65536"/>
              <a:gd name="T8" fmla="*/ 0 60000 65536"/>
              <a:gd name="T9" fmla="*/ 0 w 68"/>
              <a:gd name="T10" fmla="*/ 0 h 256"/>
              <a:gd name="T11" fmla="*/ 68 w 68"/>
              <a:gd name="T12" fmla="*/ 256 h 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" h="256">
                <a:moveTo>
                  <a:pt x="68" y="256"/>
                </a:moveTo>
                <a:cubicBezTo>
                  <a:pt x="57" y="231"/>
                  <a:pt x="4" y="147"/>
                  <a:pt x="2" y="104"/>
                </a:cubicBezTo>
                <a:cubicBezTo>
                  <a:pt x="0" y="61"/>
                  <a:pt x="44" y="22"/>
                  <a:pt x="55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03" name="Freeform 16"/>
          <p:cNvSpPr>
            <a:spLocks/>
          </p:cNvSpPr>
          <p:nvPr/>
        </p:nvSpPr>
        <p:spPr bwMode="auto">
          <a:xfrm>
            <a:off x="5872166" y="4210051"/>
            <a:ext cx="279797" cy="98822"/>
          </a:xfrm>
          <a:custGeom>
            <a:avLst/>
            <a:gdLst>
              <a:gd name="T0" fmla="*/ 0 w 256"/>
              <a:gd name="T1" fmla="*/ 2147483646 h 83"/>
              <a:gd name="T2" fmla="*/ 2147483646 w 256"/>
              <a:gd name="T3" fmla="*/ 2147483646 h 83"/>
              <a:gd name="T4" fmla="*/ 2147483646 w 256"/>
              <a:gd name="T5" fmla="*/ 0 h 83"/>
              <a:gd name="T6" fmla="*/ 0 60000 65536"/>
              <a:gd name="T7" fmla="*/ 0 60000 65536"/>
              <a:gd name="T8" fmla="*/ 0 60000 65536"/>
              <a:gd name="T9" fmla="*/ 0 w 256"/>
              <a:gd name="T10" fmla="*/ 0 h 83"/>
              <a:gd name="T11" fmla="*/ 256 w 256"/>
              <a:gd name="T12" fmla="*/ 83 h 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6" h="83">
                <a:moveTo>
                  <a:pt x="0" y="64"/>
                </a:moveTo>
                <a:cubicBezTo>
                  <a:pt x="29" y="65"/>
                  <a:pt x="133" y="83"/>
                  <a:pt x="176" y="72"/>
                </a:cubicBezTo>
                <a:cubicBezTo>
                  <a:pt x="219" y="61"/>
                  <a:pt x="239" y="15"/>
                  <a:pt x="256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04" name="Freeform 17"/>
          <p:cNvSpPr>
            <a:spLocks/>
          </p:cNvSpPr>
          <p:nvPr/>
        </p:nvSpPr>
        <p:spPr bwMode="auto">
          <a:xfrm>
            <a:off x="4974433" y="3651649"/>
            <a:ext cx="1042988" cy="1014413"/>
          </a:xfrm>
          <a:custGeom>
            <a:avLst/>
            <a:gdLst>
              <a:gd name="T0" fmla="*/ 2147483646 w 956"/>
              <a:gd name="T1" fmla="*/ 2147483646 h 852"/>
              <a:gd name="T2" fmla="*/ 2147483646 w 956"/>
              <a:gd name="T3" fmla="*/ 2147483646 h 852"/>
              <a:gd name="T4" fmla="*/ 2147483646 w 956"/>
              <a:gd name="T5" fmla="*/ 2147483646 h 852"/>
              <a:gd name="T6" fmla="*/ 2147483646 w 956"/>
              <a:gd name="T7" fmla="*/ 2147483646 h 852"/>
              <a:gd name="T8" fmla="*/ 2147483646 w 956"/>
              <a:gd name="T9" fmla="*/ 2147483646 h 852"/>
              <a:gd name="T10" fmla="*/ 2147483646 w 956"/>
              <a:gd name="T11" fmla="*/ 2147483646 h 852"/>
              <a:gd name="T12" fmla="*/ 2147483646 w 956"/>
              <a:gd name="T13" fmla="*/ 2147483646 h 852"/>
              <a:gd name="T14" fmla="*/ 2147483646 w 956"/>
              <a:gd name="T15" fmla="*/ 2147483646 h 852"/>
              <a:gd name="T16" fmla="*/ 2147483646 w 956"/>
              <a:gd name="T17" fmla="*/ 2147483646 h 852"/>
              <a:gd name="T18" fmla="*/ 2147483646 w 956"/>
              <a:gd name="T19" fmla="*/ 2147483646 h 852"/>
              <a:gd name="T20" fmla="*/ 2147483646 w 956"/>
              <a:gd name="T21" fmla="*/ 2147483646 h 852"/>
              <a:gd name="T22" fmla="*/ 2147483646 w 956"/>
              <a:gd name="T23" fmla="*/ 2147483646 h 852"/>
              <a:gd name="T24" fmla="*/ 2147483646 w 956"/>
              <a:gd name="T25" fmla="*/ 2147483646 h 852"/>
              <a:gd name="T26" fmla="*/ 2147483646 w 956"/>
              <a:gd name="T27" fmla="*/ 2147483646 h 8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56"/>
              <a:gd name="T43" fmla="*/ 0 h 852"/>
              <a:gd name="T44" fmla="*/ 956 w 956"/>
              <a:gd name="T45" fmla="*/ 852 h 8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56" h="852">
                <a:moveTo>
                  <a:pt x="791" y="845"/>
                </a:moveTo>
                <a:cubicBezTo>
                  <a:pt x="766" y="852"/>
                  <a:pt x="712" y="761"/>
                  <a:pt x="655" y="733"/>
                </a:cubicBezTo>
                <a:cubicBezTo>
                  <a:pt x="598" y="705"/>
                  <a:pt x="524" y="688"/>
                  <a:pt x="447" y="677"/>
                </a:cubicBezTo>
                <a:cubicBezTo>
                  <a:pt x="370" y="666"/>
                  <a:pt x="260" y="702"/>
                  <a:pt x="191" y="669"/>
                </a:cubicBezTo>
                <a:cubicBezTo>
                  <a:pt x="122" y="636"/>
                  <a:pt x="62" y="533"/>
                  <a:pt x="31" y="477"/>
                </a:cubicBezTo>
                <a:cubicBezTo>
                  <a:pt x="0" y="421"/>
                  <a:pt x="0" y="382"/>
                  <a:pt x="7" y="333"/>
                </a:cubicBezTo>
                <a:cubicBezTo>
                  <a:pt x="14" y="284"/>
                  <a:pt x="40" y="226"/>
                  <a:pt x="71" y="181"/>
                </a:cubicBezTo>
                <a:cubicBezTo>
                  <a:pt x="102" y="136"/>
                  <a:pt x="122" y="90"/>
                  <a:pt x="191" y="61"/>
                </a:cubicBezTo>
                <a:cubicBezTo>
                  <a:pt x="260" y="32"/>
                  <a:pt x="388" y="0"/>
                  <a:pt x="487" y="5"/>
                </a:cubicBezTo>
                <a:cubicBezTo>
                  <a:pt x="586" y="10"/>
                  <a:pt x="708" y="50"/>
                  <a:pt x="783" y="93"/>
                </a:cubicBezTo>
                <a:cubicBezTo>
                  <a:pt x="858" y="136"/>
                  <a:pt x="914" y="184"/>
                  <a:pt x="935" y="261"/>
                </a:cubicBezTo>
                <a:cubicBezTo>
                  <a:pt x="956" y="338"/>
                  <a:pt x="932" y="485"/>
                  <a:pt x="911" y="557"/>
                </a:cubicBezTo>
                <a:cubicBezTo>
                  <a:pt x="890" y="629"/>
                  <a:pt x="827" y="645"/>
                  <a:pt x="807" y="693"/>
                </a:cubicBezTo>
                <a:cubicBezTo>
                  <a:pt x="787" y="741"/>
                  <a:pt x="815" y="831"/>
                  <a:pt x="791" y="84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sz="1350"/>
          </a:p>
        </p:txBody>
      </p:sp>
      <p:sp>
        <p:nvSpPr>
          <p:cNvPr id="29705" name="Freeform 18"/>
          <p:cNvSpPr>
            <a:spLocks/>
          </p:cNvSpPr>
          <p:nvPr/>
        </p:nvSpPr>
        <p:spPr bwMode="auto">
          <a:xfrm>
            <a:off x="5038728" y="3706416"/>
            <a:ext cx="912019" cy="751284"/>
          </a:xfrm>
          <a:custGeom>
            <a:avLst/>
            <a:gdLst>
              <a:gd name="T0" fmla="*/ 2147483646 w 836"/>
              <a:gd name="T1" fmla="*/ 2147483646 h 631"/>
              <a:gd name="T2" fmla="*/ 2147483646 w 836"/>
              <a:gd name="T3" fmla="*/ 2147483646 h 631"/>
              <a:gd name="T4" fmla="*/ 2147483646 w 836"/>
              <a:gd name="T5" fmla="*/ 2147483646 h 631"/>
              <a:gd name="T6" fmla="*/ 2147483646 w 836"/>
              <a:gd name="T7" fmla="*/ 2147483646 h 631"/>
              <a:gd name="T8" fmla="*/ 2147483646 w 836"/>
              <a:gd name="T9" fmla="*/ 2147483646 h 631"/>
              <a:gd name="T10" fmla="*/ 2147483646 w 836"/>
              <a:gd name="T11" fmla="*/ 2147483646 h 631"/>
              <a:gd name="T12" fmla="*/ 2147483646 w 836"/>
              <a:gd name="T13" fmla="*/ 2147483646 h 631"/>
              <a:gd name="T14" fmla="*/ 2147483646 w 836"/>
              <a:gd name="T15" fmla="*/ 2147483646 h 631"/>
              <a:gd name="T16" fmla="*/ 2147483646 w 836"/>
              <a:gd name="T17" fmla="*/ 2147483646 h 6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36"/>
              <a:gd name="T28" fmla="*/ 0 h 631"/>
              <a:gd name="T29" fmla="*/ 836 w 836"/>
              <a:gd name="T30" fmla="*/ 631 h 6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36" h="631">
                <a:moveTo>
                  <a:pt x="388" y="631"/>
                </a:moveTo>
                <a:cubicBezTo>
                  <a:pt x="280" y="623"/>
                  <a:pt x="169" y="611"/>
                  <a:pt x="108" y="551"/>
                </a:cubicBezTo>
                <a:cubicBezTo>
                  <a:pt x="47" y="491"/>
                  <a:pt x="0" y="356"/>
                  <a:pt x="20" y="271"/>
                </a:cubicBezTo>
                <a:cubicBezTo>
                  <a:pt x="40" y="186"/>
                  <a:pt x="140" y="78"/>
                  <a:pt x="228" y="39"/>
                </a:cubicBezTo>
                <a:cubicBezTo>
                  <a:pt x="316" y="0"/>
                  <a:pt x="461" y="22"/>
                  <a:pt x="548" y="39"/>
                </a:cubicBezTo>
                <a:cubicBezTo>
                  <a:pt x="635" y="56"/>
                  <a:pt x="705" y="104"/>
                  <a:pt x="748" y="143"/>
                </a:cubicBezTo>
                <a:cubicBezTo>
                  <a:pt x="791" y="182"/>
                  <a:pt x="796" y="220"/>
                  <a:pt x="804" y="271"/>
                </a:cubicBezTo>
                <a:cubicBezTo>
                  <a:pt x="812" y="322"/>
                  <a:pt x="791" y="404"/>
                  <a:pt x="796" y="447"/>
                </a:cubicBezTo>
                <a:cubicBezTo>
                  <a:pt x="801" y="490"/>
                  <a:pt x="831" y="515"/>
                  <a:pt x="836" y="52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06" name="Freeform 19"/>
          <p:cNvSpPr>
            <a:spLocks/>
          </p:cNvSpPr>
          <p:nvPr/>
        </p:nvSpPr>
        <p:spPr bwMode="auto">
          <a:xfrm>
            <a:off x="5994799" y="3914777"/>
            <a:ext cx="1279922" cy="352425"/>
          </a:xfrm>
          <a:custGeom>
            <a:avLst/>
            <a:gdLst>
              <a:gd name="T0" fmla="*/ 0 w 1016"/>
              <a:gd name="T1" fmla="*/ 2147483646 h 400"/>
              <a:gd name="T2" fmla="*/ 2147483646 w 1016"/>
              <a:gd name="T3" fmla="*/ 2147483646 h 400"/>
              <a:gd name="T4" fmla="*/ 2147483646 w 1016"/>
              <a:gd name="T5" fmla="*/ 2147483646 h 400"/>
              <a:gd name="T6" fmla="*/ 2147483646 w 1016"/>
              <a:gd name="T7" fmla="*/ 2147483646 h 400"/>
              <a:gd name="T8" fmla="*/ 0 60000 65536"/>
              <a:gd name="T9" fmla="*/ 0 60000 65536"/>
              <a:gd name="T10" fmla="*/ 0 60000 65536"/>
              <a:gd name="T11" fmla="*/ 0 60000 65536"/>
              <a:gd name="T12" fmla="*/ 0 w 1016"/>
              <a:gd name="T13" fmla="*/ 0 h 400"/>
              <a:gd name="T14" fmla="*/ 1016 w 1016"/>
              <a:gd name="T15" fmla="*/ 400 h 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6" h="400">
                <a:moveTo>
                  <a:pt x="0" y="400"/>
                </a:moveTo>
                <a:cubicBezTo>
                  <a:pt x="51" y="308"/>
                  <a:pt x="103" y="216"/>
                  <a:pt x="208" y="152"/>
                </a:cubicBezTo>
                <a:cubicBezTo>
                  <a:pt x="313" y="88"/>
                  <a:pt x="497" y="32"/>
                  <a:pt x="632" y="16"/>
                </a:cubicBezTo>
                <a:cubicBezTo>
                  <a:pt x="767" y="0"/>
                  <a:pt x="936" y="48"/>
                  <a:pt x="1016" y="5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07" name="Freeform 20"/>
          <p:cNvSpPr>
            <a:spLocks/>
          </p:cNvSpPr>
          <p:nvPr/>
        </p:nvSpPr>
        <p:spPr bwMode="auto">
          <a:xfrm>
            <a:off x="6219826" y="4030266"/>
            <a:ext cx="1081088" cy="408384"/>
          </a:xfrm>
          <a:custGeom>
            <a:avLst/>
            <a:gdLst>
              <a:gd name="T0" fmla="*/ 2147483646 w 908"/>
              <a:gd name="T1" fmla="*/ 2147483646 h 343"/>
              <a:gd name="T2" fmla="*/ 2147483646 w 908"/>
              <a:gd name="T3" fmla="*/ 2147483646 h 343"/>
              <a:gd name="T4" fmla="*/ 2147483646 w 908"/>
              <a:gd name="T5" fmla="*/ 2147483646 h 343"/>
              <a:gd name="T6" fmla="*/ 2147483646 w 908"/>
              <a:gd name="T7" fmla="*/ 2147483646 h 343"/>
              <a:gd name="T8" fmla="*/ 2147483646 w 908"/>
              <a:gd name="T9" fmla="*/ 2147483646 h 3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8"/>
              <a:gd name="T16" fmla="*/ 0 h 343"/>
              <a:gd name="T17" fmla="*/ 908 w 908"/>
              <a:gd name="T18" fmla="*/ 343 h 3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8" h="343">
                <a:moveTo>
                  <a:pt x="1" y="343"/>
                </a:moveTo>
                <a:cubicBezTo>
                  <a:pt x="5" y="319"/>
                  <a:pt x="0" y="240"/>
                  <a:pt x="24" y="199"/>
                </a:cubicBezTo>
                <a:cubicBezTo>
                  <a:pt x="48" y="158"/>
                  <a:pt x="62" y="127"/>
                  <a:pt x="144" y="95"/>
                </a:cubicBezTo>
                <a:cubicBezTo>
                  <a:pt x="226" y="63"/>
                  <a:pt x="389" y="14"/>
                  <a:pt x="516" y="7"/>
                </a:cubicBezTo>
                <a:cubicBezTo>
                  <a:pt x="643" y="0"/>
                  <a:pt x="826" y="45"/>
                  <a:pt x="908" y="55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08" name="Line 22"/>
          <p:cNvSpPr>
            <a:spLocks noChangeShapeType="1"/>
          </p:cNvSpPr>
          <p:nvPr/>
        </p:nvSpPr>
        <p:spPr bwMode="auto">
          <a:xfrm>
            <a:off x="6305552" y="3790952"/>
            <a:ext cx="66675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09" name="Line 23"/>
          <p:cNvSpPr>
            <a:spLocks noChangeShapeType="1"/>
          </p:cNvSpPr>
          <p:nvPr/>
        </p:nvSpPr>
        <p:spPr bwMode="auto">
          <a:xfrm flipH="1" flipV="1">
            <a:off x="6524627" y="4152900"/>
            <a:ext cx="66675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9710" name="Freeform 24"/>
          <p:cNvSpPr>
            <a:spLocks/>
          </p:cNvSpPr>
          <p:nvPr/>
        </p:nvSpPr>
        <p:spPr bwMode="auto">
          <a:xfrm>
            <a:off x="5901928" y="4381500"/>
            <a:ext cx="155972" cy="819150"/>
          </a:xfrm>
          <a:custGeom>
            <a:avLst/>
            <a:gdLst>
              <a:gd name="T0" fmla="*/ 2147483646 w 75"/>
              <a:gd name="T1" fmla="*/ 2147483646 h 496"/>
              <a:gd name="T2" fmla="*/ 2147483646 w 75"/>
              <a:gd name="T3" fmla="*/ 2147483646 h 496"/>
              <a:gd name="T4" fmla="*/ 2147483646 w 75"/>
              <a:gd name="T5" fmla="*/ 0 h 496"/>
              <a:gd name="T6" fmla="*/ 0 60000 65536"/>
              <a:gd name="T7" fmla="*/ 0 60000 65536"/>
              <a:gd name="T8" fmla="*/ 0 60000 65536"/>
              <a:gd name="T9" fmla="*/ 0 w 75"/>
              <a:gd name="T10" fmla="*/ 0 h 496"/>
              <a:gd name="T11" fmla="*/ 75 w 75"/>
              <a:gd name="T12" fmla="*/ 496 h 4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496">
                <a:moveTo>
                  <a:pt x="11" y="496"/>
                </a:moveTo>
                <a:cubicBezTo>
                  <a:pt x="5" y="433"/>
                  <a:pt x="0" y="371"/>
                  <a:pt x="11" y="288"/>
                </a:cubicBezTo>
                <a:cubicBezTo>
                  <a:pt x="22" y="205"/>
                  <a:pt x="48" y="102"/>
                  <a:pt x="75" y="0"/>
                </a:cubicBez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189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1656160" y="1052513"/>
            <a:ext cx="6210300" cy="685800"/>
          </a:xfrm>
        </p:spPr>
        <p:txBody>
          <a:bodyPr>
            <a:normAutofit fontScale="90000"/>
          </a:bodyPr>
          <a:lstStyle/>
          <a:p>
            <a:r>
              <a:rPr lang="fr-FR" altLang="x-none" dirty="0"/>
              <a:t>La production d</a:t>
            </a:r>
            <a:r>
              <a:rPr lang="ja-JP" altLang="fr-FR"/>
              <a:t>’</a:t>
            </a:r>
            <a:r>
              <a:rPr lang="fr-FR" altLang="ja-JP" dirty="0"/>
              <a:t>ATP n</a:t>
            </a:r>
            <a:r>
              <a:rPr lang="ja-JP" altLang="fr-FR"/>
              <a:t>’</a:t>
            </a:r>
            <a:r>
              <a:rPr lang="fr-FR" altLang="ja-JP" dirty="0"/>
              <a:t>est possible que si l</a:t>
            </a:r>
            <a:r>
              <a:rPr lang="ja-JP" altLang="fr-FR"/>
              <a:t>’</a:t>
            </a:r>
            <a:r>
              <a:rPr lang="fr-FR" altLang="ja-JP" dirty="0"/>
              <a:t>oxygène est…</a:t>
            </a:r>
            <a:endParaRPr lang="fr-FR" altLang="x-none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362200"/>
            <a:ext cx="7315200" cy="3987402"/>
          </a:xfrm>
        </p:spPr>
        <p:txBody>
          <a:bodyPr>
            <a:normAutofit fontScale="62500" lnSpcReduction="20000"/>
          </a:bodyPr>
          <a:lstStyle/>
          <a:p>
            <a:pPr marL="0" indent="0">
              <a:defRPr/>
            </a:pPr>
            <a:r>
              <a:rPr lang="fr-FR" altLang="x-none" b="1" i="1" u="sng" dirty="0"/>
              <a:t>transporté</a:t>
            </a:r>
            <a:r>
              <a:rPr lang="fr-FR" altLang="x-none" dirty="0"/>
              <a:t> </a:t>
            </a:r>
            <a:r>
              <a:rPr lang="fr-FR" altLang="x-none" dirty="0" err="1"/>
              <a:t>jusqu</a:t>
            </a:r>
            <a:r>
              <a:rPr lang="ja-JP" altLang="fr-FR" dirty="0"/>
              <a:t>’</a:t>
            </a:r>
            <a:r>
              <a:rPr lang="fr-FR" altLang="ja-JP" dirty="0"/>
              <a:t>aux cellules</a:t>
            </a:r>
          </a:p>
          <a:p>
            <a:pPr marL="0" indent="0">
              <a:buNone/>
              <a:defRPr/>
            </a:pPr>
            <a:r>
              <a:rPr lang="fr-FR" altLang="x-none" dirty="0">
                <a:sym typeface="Wingdings" charset="2"/>
              </a:rPr>
              <a:t>	 rôle du cœur (débit cardiaque) et des </a:t>
            </a:r>
            <a:r>
              <a:rPr lang="fr-FR" altLang="x-none" dirty="0"/>
              <a:t>vaisseaux</a:t>
            </a:r>
            <a:r>
              <a:rPr lang="fr-FR" altLang="x-none" dirty="0">
                <a:sym typeface="Wingdings" charset="2"/>
              </a:rPr>
              <a:t> </a:t>
            </a:r>
          </a:p>
          <a:p>
            <a:pPr marL="0" indent="0">
              <a:buNone/>
              <a:defRPr/>
            </a:pPr>
            <a:r>
              <a:rPr lang="fr-FR" altLang="x-none" dirty="0">
                <a:sym typeface="Wingdings" charset="2"/>
              </a:rPr>
              <a:t>	 rôle du sang (hémoglobine + plasma)</a:t>
            </a:r>
          </a:p>
          <a:p>
            <a:pPr marL="0" indent="0">
              <a:buNone/>
              <a:defRPr/>
            </a:pPr>
            <a:endParaRPr lang="fr-FR" altLang="x-none" dirty="0"/>
          </a:p>
          <a:p>
            <a:pPr marL="0" indent="0">
              <a:defRPr/>
            </a:pPr>
            <a:r>
              <a:rPr lang="fr-FR" altLang="x-none" dirty="0"/>
              <a:t> </a:t>
            </a:r>
            <a:r>
              <a:rPr lang="fr-FR" altLang="x-none" b="1" i="1" u="sng" dirty="0"/>
              <a:t>extrait du sang </a:t>
            </a:r>
            <a:r>
              <a:rPr lang="fr-FR" altLang="x-none" dirty="0"/>
              <a:t>et utilisé pour « brûler » les glucides et les lipides (oxydation)</a:t>
            </a:r>
          </a:p>
          <a:p>
            <a:pPr marL="0" indent="0">
              <a:buNone/>
              <a:defRPr/>
            </a:pPr>
            <a:r>
              <a:rPr lang="fr-FR" altLang="x-none" dirty="0">
                <a:sym typeface="Wingdings" charset="2"/>
              </a:rPr>
              <a:t>	 rôle de la m</a:t>
            </a:r>
            <a:r>
              <a:rPr lang="fr-FR" altLang="x-none" dirty="0"/>
              <a:t>itochondrie</a:t>
            </a:r>
          </a:p>
          <a:p>
            <a:pPr marL="0" indent="0">
              <a:buNone/>
              <a:defRPr/>
            </a:pPr>
            <a:endParaRPr lang="fr-FR" altLang="x-none" dirty="0"/>
          </a:p>
          <a:p>
            <a:pPr marL="0" indent="0">
              <a:buNone/>
              <a:defRPr/>
            </a:pPr>
            <a:r>
              <a:rPr lang="fr-FR" altLang="x-none" b="1" dirty="0"/>
              <a:t>Etat de choc </a:t>
            </a:r>
            <a:r>
              <a:rPr lang="fr-FR" altLang="x-none" dirty="0"/>
              <a:t>quand les besoins en O2 ne sont plus (ou mal) assurés </a:t>
            </a:r>
          </a:p>
          <a:p>
            <a:pPr marL="0" indent="0">
              <a:buNone/>
              <a:defRPr/>
            </a:pPr>
            <a:r>
              <a:rPr lang="fr-FR" altLang="x-none" dirty="0">
                <a:sym typeface="Symbol" charset="2"/>
              </a:rPr>
              <a:t>				soit par  </a:t>
            </a:r>
            <a:r>
              <a:rPr lang="fr-FR" altLang="x-none" dirty="0"/>
              <a:t>du transport d</a:t>
            </a:r>
            <a:r>
              <a:rPr lang="ja-JP" altLang="fr-FR" dirty="0"/>
              <a:t>’</a:t>
            </a:r>
            <a:r>
              <a:rPr lang="fr-FR" altLang="ja-JP" dirty="0"/>
              <a:t>O2 </a:t>
            </a:r>
          </a:p>
          <a:p>
            <a:pPr marL="0" indent="0">
              <a:buNone/>
              <a:defRPr/>
            </a:pPr>
            <a:r>
              <a:rPr lang="fr-FR" altLang="x-none" dirty="0">
                <a:sym typeface="Symbol" charset="2"/>
              </a:rPr>
              <a:t>				soit par   </a:t>
            </a:r>
            <a:r>
              <a:rPr lang="fr-FR" altLang="x-none" dirty="0"/>
              <a:t>de l</a:t>
            </a:r>
            <a:r>
              <a:rPr lang="ja-JP" altLang="fr-FR" dirty="0"/>
              <a:t>’</a:t>
            </a:r>
            <a:r>
              <a:rPr lang="fr-FR" altLang="ja-JP" dirty="0"/>
              <a:t>extraction d</a:t>
            </a:r>
            <a:r>
              <a:rPr lang="ja-JP" altLang="fr-FR" dirty="0"/>
              <a:t>’</a:t>
            </a:r>
            <a:r>
              <a:rPr lang="fr-FR" altLang="ja-JP" dirty="0"/>
              <a:t>O2</a:t>
            </a:r>
          </a:p>
          <a:p>
            <a:pPr marL="0" indent="0">
              <a:defRPr/>
            </a:pPr>
            <a:endParaRPr lang="fr-FR" altLang="x-none" dirty="0"/>
          </a:p>
        </p:txBody>
      </p:sp>
    </p:spTree>
    <p:extLst>
      <p:ext uri="{BB962C8B-B14F-4D97-AF65-F5344CB8AC3E}">
        <p14:creationId xmlns:p14="http://schemas.microsoft.com/office/powerpoint/2010/main" val="3454144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1702</Words>
  <Application>Microsoft Macintosh PowerPoint</Application>
  <PresentationFormat>Affichage à l'écran (4:3)</PresentationFormat>
  <Paragraphs>747</Paragraphs>
  <Slides>61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73" baseType="lpstr">
      <vt:lpstr>ＭＳ Ｐゴシック</vt:lpstr>
      <vt:lpstr>宋体</vt:lpstr>
      <vt:lpstr>Arial</vt:lpstr>
      <vt:lpstr>Calibri</vt:lpstr>
      <vt:lpstr>Cambria</vt:lpstr>
      <vt:lpstr>Comic Sans MS</vt:lpstr>
      <vt:lpstr>Lucida Sans Unicode</vt:lpstr>
      <vt:lpstr>Symbol</vt:lpstr>
      <vt:lpstr>Tahoma</vt:lpstr>
      <vt:lpstr>Times New Roman</vt:lpstr>
      <vt:lpstr>Wingdings</vt:lpstr>
      <vt:lpstr>Office Theme</vt:lpstr>
      <vt:lpstr>Présentation PowerPoint</vt:lpstr>
      <vt:lpstr>DEFINITIONS</vt:lpstr>
      <vt:lpstr>C'est une insuffisance de perfusion tissulaire qui entraîne une anoxie cellulaire avec déviation anaérobie du métabolisme   Défaut de stockage d'ATP nécessaire au fonctionnement cellulaire.    ACIDOSE LACTIQUE (Lactates &gt; 2 mmol/l) </vt:lpstr>
      <vt:lpstr>Rappel physiologique</vt:lpstr>
      <vt:lpstr>Rappel physiologique</vt:lpstr>
      <vt:lpstr>Présentation PowerPoint</vt:lpstr>
      <vt:lpstr>Rappel physiologique</vt:lpstr>
      <vt:lpstr>Rappel physiologique</vt:lpstr>
      <vt:lpstr>La production d’ATP n’est possible que si l’oxygène est…</vt:lpstr>
      <vt:lpstr>Présentation PowerPoint</vt:lpstr>
      <vt:lpstr>        Les différents états de choc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Mesure : cathétérisme artériel pulmonaire ou Swann Ganz </vt:lpstr>
      <vt:lpstr>Présentation PowerPoint</vt:lpstr>
      <vt:lpstr>Présentation PowerPoint</vt:lpstr>
      <vt:lpstr>Présentation PowerPoint</vt:lpstr>
      <vt:lpstr>Techniques de mesure de la SvO2</vt:lpstr>
      <vt:lpstr>Problématique</vt:lpstr>
      <vt:lpstr>Présentation PowerPoint</vt:lpstr>
      <vt:lpstr>Surveillance continue de la SvO2: deux sites de mesure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oumar kane</cp:lastModifiedBy>
  <cp:revision>36</cp:revision>
  <dcterms:created xsi:type="dcterms:W3CDTF">2006-08-16T00:00:00Z</dcterms:created>
  <dcterms:modified xsi:type="dcterms:W3CDTF">2018-11-21T14:09:39Z</dcterms:modified>
</cp:coreProperties>
</file>